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56" r:id="rId5"/>
    <p:sldId id="287" r:id="rId6"/>
    <p:sldId id="258" r:id="rId7"/>
    <p:sldId id="286" r:id="rId8"/>
    <p:sldId id="260" r:id="rId9"/>
    <p:sldId id="283" r:id="rId10"/>
    <p:sldId id="288" r:id="rId11"/>
    <p:sldId id="289" r:id="rId12"/>
    <p:sldId id="290" r:id="rId13"/>
    <p:sldId id="261" r:id="rId14"/>
    <p:sldId id="269" r:id="rId15"/>
    <p:sldId id="29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350"/>
    <a:srgbClr val="0C4360"/>
    <a:srgbClr val="1B6872"/>
    <a:srgbClr val="63B7C6"/>
    <a:srgbClr val="002136"/>
    <a:srgbClr val="0C75AC"/>
    <a:srgbClr val="0024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4" autoAdjust="0"/>
    <p:restoredTop sz="94660"/>
  </p:normalViewPr>
  <p:slideViewPr>
    <p:cSldViewPr snapToGrid="0">
      <p:cViewPr varScale="1">
        <p:scale>
          <a:sx n="106" d="100"/>
          <a:sy n="106" d="100"/>
        </p:scale>
        <p:origin x="174" y="114"/>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2FF6B6-4F8A-40F7-B5F4-FC3996824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10A999-F365-48DF-976A-0517FE045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A5457B-CDAE-4DEB-AEC8-C82DE2312E37}" type="datetimeFigureOut">
              <a:rPr lang="en-US" smtClean="0"/>
              <a:t>8/26/2025</a:t>
            </a:fld>
            <a:endParaRPr lang="en-US" dirty="0"/>
          </a:p>
        </p:txBody>
      </p:sp>
      <p:sp>
        <p:nvSpPr>
          <p:cNvPr id="4" name="Footer Placeholder 3">
            <a:extLst>
              <a:ext uri="{FF2B5EF4-FFF2-40B4-BE49-F238E27FC236}">
                <a16:creationId xmlns:a16="http://schemas.microsoft.com/office/drawing/2014/main" id="{F8735C90-ADBF-4B9E-BE88-E1C8F83EB4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506A01-6D0A-45EF-A584-05A3361D6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1430A-4AA4-45C8-AC23-CD6B61C41A4C}" type="slidenum">
              <a:rPr lang="en-US" smtClean="0"/>
              <a:t>‹#›</a:t>
            </a:fld>
            <a:endParaRPr lang="en-US" dirty="0"/>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B78EA-28CE-41D8-9043-90E391E5F567}" type="datetimeFigureOut">
              <a:rPr lang="en-US" noProof="0" smtClean="0"/>
              <a:t>8/26/2025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4D747-9380-41EE-9946-EC9EC0CA5D1E}" type="slidenum">
              <a:rPr lang="en-US" noProof="0" smtClean="0"/>
              <a:t>‹#›</a:t>
            </a:fld>
            <a:endParaRPr lang="en-US" noProof="0" dirty="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4CA15AFD-4983-47DD-9ED0-D3B27E5A096F}"/>
              </a:ext>
            </a:extLst>
          </p:cNvPr>
          <p:cNvGrpSpPr/>
          <p:nvPr userDrawn="1"/>
        </p:nvGrpSpPr>
        <p:grpSpPr>
          <a:xfrm>
            <a:off x="-1604709" y="-3756"/>
            <a:ext cx="13796710" cy="6861756"/>
            <a:chOff x="-1604709" y="-3756"/>
            <a:chExt cx="13796710" cy="6861756"/>
          </a:xfrm>
        </p:grpSpPr>
        <p:grpSp>
          <p:nvGrpSpPr>
            <p:cNvPr id="8" name="Group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ight Triangle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 name="Freeform: Shape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reeform: Shape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a:r>
              <a:rPr lang="en-US" noProof="0"/>
              <a:t>TITLE</a:t>
            </a:r>
          </a:p>
        </p:txBody>
      </p:sp>
      <p:sp>
        <p:nvSpPr>
          <p:cNvPr id="3" name="Subtitle 2">
            <a:extLst>
              <a:ext uri="{FF2B5EF4-FFF2-40B4-BE49-F238E27FC236}">
                <a16:creationId xmlns:a16="http://schemas.microsoft.com/office/drawing/2014/main"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a:r>
              <a:rPr lang="en-US" noProof="0"/>
              <a:t>Click to edit Master subtitle style</a:t>
            </a:r>
          </a:p>
        </p:txBody>
      </p:sp>
    </p:spTree>
    <p:extLst>
      <p:ext uri="{BB962C8B-B14F-4D97-AF65-F5344CB8AC3E}">
        <p14:creationId xmlns:p14="http://schemas.microsoft.com/office/powerpoint/2010/main" val="4369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959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ategor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dirty="0"/>
              <a:t>Click icon to add picture</a:t>
            </a:r>
          </a:p>
        </p:txBody>
      </p:sp>
      <p:sp>
        <p:nvSpPr>
          <p:cNvPr id="21" name="Picture Placeholder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dirty="0"/>
              <a:t>Click icon to add picture</a:t>
            </a:r>
          </a:p>
        </p:txBody>
      </p:sp>
      <p:sp>
        <p:nvSpPr>
          <p:cNvPr id="22" name="Picture Placeholder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dirty="0"/>
              <a:t>Click icon to add picture</a:t>
            </a:r>
          </a:p>
        </p:txBody>
      </p:sp>
      <p:sp>
        <p:nvSpPr>
          <p:cNvPr id="23" name="Picture Placeholder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dirty="0"/>
              <a:t>Click icon to add picture</a:t>
            </a:r>
          </a:p>
        </p:txBody>
      </p:sp>
      <p:sp>
        <p:nvSpPr>
          <p:cNvPr id="24" name="Picture Placeholder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dirty="0"/>
              <a:t>Click icon to add picture</a:t>
            </a:r>
          </a:p>
        </p:txBody>
      </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719894"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7" name="Text Placeholder 22">
            <a:extLst>
              <a:ext uri="{FF2B5EF4-FFF2-40B4-BE49-F238E27FC236}">
                <a16:creationId xmlns:a16="http://schemas.microsoft.com/office/drawing/2014/main" id="{05F72315-51A9-431C-B80A-45E4FB1D6BD6}"/>
              </a:ext>
            </a:extLst>
          </p:cNvPr>
          <p:cNvSpPr>
            <a:spLocks noGrp="1"/>
          </p:cNvSpPr>
          <p:nvPr>
            <p:ph type="body" sz="quarter" idx="19"/>
          </p:nvPr>
        </p:nvSpPr>
        <p:spPr>
          <a:xfrm>
            <a:off x="2963912"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8" name="Text Placeholder 22">
            <a:extLst>
              <a:ext uri="{FF2B5EF4-FFF2-40B4-BE49-F238E27FC236}">
                <a16:creationId xmlns:a16="http://schemas.microsoft.com/office/drawing/2014/main" id="{883D1F0C-34F1-46E1-B178-E4AB82B14631}"/>
              </a:ext>
            </a:extLst>
          </p:cNvPr>
          <p:cNvSpPr>
            <a:spLocks noGrp="1"/>
          </p:cNvSpPr>
          <p:nvPr>
            <p:ph type="body" sz="quarter" idx="20"/>
          </p:nvPr>
        </p:nvSpPr>
        <p:spPr>
          <a:xfrm>
            <a:off x="5207930"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9" name="Text Placeholder 22">
            <a:extLst>
              <a:ext uri="{FF2B5EF4-FFF2-40B4-BE49-F238E27FC236}">
                <a16:creationId xmlns:a16="http://schemas.microsoft.com/office/drawing/2014/main" id="{7202A849-DF14-40E7-B38D-1185F72603EC}"/>
              </a:ext>
            </a:extLst>
          </p:cNvPr>
          <p:cNvSpPr>
            <a:spLocks noGrp="1"/>
          </p:cNvSpPr>
          <p:nvPr>
            <p:ph type="body" sz="quarter" idx="21"/>
          </p:nvPr>
        </p:nvSpPr>
        <p:spPr>
          <a:xfrm>
            <a:off x="7451948"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0" name="Text Placeholder 22">
            <a:extLst>
              <a:ext uri="{FF2B5EF4-FFF2-40B4-BE49-F238E27FC236}">
                <a16:creationId xmlns:a16="http://schemas.microsoft.com/office/drawing/2014/main" id="{CCFC1ADF-AC11-4CCD-AC2D-478B6FFEA5EA}"/>
              </a:ext>
            </a:extLst>
          </p:cNvPr>
          <p:cNvSpPr>
            <a:spLocks noGrp="1"/>
          </p:cNvSpPr>
          <p:nvPr>
            <p:ph type="body" sz="quarter" idx="22"/>
          </p:nvPr>
        </p:nvSpPr>
        <p:spPr>
          <a:xfrm>
            <a:off x="9695965"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cxnSp>
        <p:nvCxnSpPr>
          <p:cNvPr id="7" name="Straight Connector 6">
            <a:extLst>
              <a:ext uri="{FF2B5EF4-FFF2-40B4-BE49-F238E27FC236}">
                <a16:creationId xmlns:a16="http://schemas.microsoft.com/office/drawing/2014/main"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7626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3 Sec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
        <p:nvSpPr>
          <p:cNvPr id="36" name="Text Placeholder 22">
            <a:extLst>
              <a:ext uri="{FF2B5EF4-FFF2-40B4-BE49-F238E27FC236}">
                <a16:creationId xmlns:a16="http://schemas.microsoft.com/office/drawing/2014/main" id="{642D3CE0-C3B4-4F3F-A650-AB452B3AD4BA}"/>
              </a:ext>
            </a:extLst>
          </p:cNvPr>
          <p:cNvSpPr>
            <a:spLocks noGrp="1"/>
          </p:cNvSpPr>
          <p:nvPr>
            <p:ph type="body" sz="quarter" idx="20"/>
          </p:nvPr>
        </p:nvSpPr>
        <p:spPr>
          <a:xfrm>
            <a:off x="4444169"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7" name="Text Placeholder 22">
            <a:extLst>
              <a:ext uri="{FF2B5EF4-FFF2-40B4-BE49-F238E27FC236}">
                <a16:creationId xmlns:a16="http://schemas.microsoft.com/office/drawing/2014/main" id="{DBED2BB0-CDAD-40EE-8B35-C66DF45EE29D}"/>
              </a:ext>
            </a:extLst>
          </p:cNvPr>
          <p:cNvSpPr>
            <a:spLocks noGrp="1"/>
          </p:cNvSpPr>
          <p:nvPr>
            <p:ph type="body" sz="quarter" idx="21"/>
          </p:nvPr>
        </p:nvSpPr>
        <p:spPr>
          <a:xfrm>
            <a:off x="834624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154474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9402006" cy="1463040"/>
          </a:xfrm>
        </p:spPr>
        <p:txBody>
          <a:bodyPr lIns="0" tIns="0" rIns="0" bIns="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Tree>
    <p:extLst>
      <p:ext uri="{BB962C8B-B14F-4D97-AF65-F5344CB8AC3E}">
        <p14:creationId xmlns:p14="http://schemas.microsoft.com/office/powerpoint/2010/main" val="248682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Picture Placeholder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54065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Content Placeholder 2">
            <a:extLst>
              <a:ext uri="{FF2B5EF4-FFF2-40B4-BE49-F238E27FC236}">
                <a16:creationId xmlns:a16="http://schemas.microsoft.com/office/drawing/2014/main" id="{A015C605-1D30-48BC-A0D6-3B11AF56CC53}"/>
              </a:ext>
            </a:extLst>
          </p:cNvPr>
          <p:cNvSpPr>
            <a:spLocks noGrp="1"/>
          </p:cNvSpPr>
          <p:nvPr>
            <p:ph idx="1"/>
          </p:nvPr>
        </p:nvSpPr>
        <p:spPr>
          <a:xfrm>
            <a:off x="3964290" y="1444649"/>
            <a:ext cx="7694310" cy="4579079"/>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1298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Freeform: Shape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Freeform: Shape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4" name="Group 23">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Freeform: Shape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Slide Number Placeholder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2672304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 name="Group 5">
            <a:extLst>
              <a:ext uri="{FF2B5EF4-FFF2-40B4-BE49-F238E27FC236}">
                <a16:creationId xmlns:a16="http://schemas.microsoft.com/office/drawing/2014/main" id="{EA7FF9D7-8545-4547-AC77-A0421EEB9B99}"/>
              </a:ext>
            </a:extLst>
          </p:cNvPr>
          <p:cNvGrpSpPr/>
          <p:nvPr userDrawn="1"/>
        </p:nvGrpSpPr>
        <p:grpSpPr>
          <a:xfrm>
            <a:off x="0" y="0"/>
            <a:ext cx="6881966" cy="6858876"/>
            <a:chOff x="-5321" y="1096"/>
            <a:chExt cx="5924073" cy="5904197"/>
          </a:xfrm>
        </p:grpSpPr>
        <p:sp>
          <p:nvSpPr>
            <p:cNvPr id="17" name="Right Triangle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Tree>
    <p:extLst>
      <p:ext uri="{BB962C8B-B14F-4D97-AF65-F5344CB8AC3E}">
        <p14:creationId xmlns:p14="http://schemas.microsoft.com/office/powerpoint/2010/main" val="2236386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
        <p:nvSpPr>
          <p:cNvPr id="35" name="Freeform: Shape 34">
            <a:extLst>
              <a:ext uri="{FF2B5EF4-FFF2-40B4-BE49-F238E27FC236}">
                <a16:creationId xmlns:a16="http://schemas.microsoft.com/office/drawing/2014/main"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2" name="Freeform: Shape 31">
            <a:extLst>
              <a:ext uri="{FF2B5EF4-FFF2-40B4-BE49-F238E27FC236}">
                <a16:creationId xmlns:a16="http://schemas.microsoft.com/office/drawing/2014/main"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121851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ight Triangle 9">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 name="Freeform: Shape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 name="Freeform: Shape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16" name="Group 15">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22" name="Slide Number Placeholder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3" name="Title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Tree>
    <p:extLst>
      <p:ext uri="{BB962C8B-B14F-4D97-AF65-F5344CB8AC3E}">
        <p14:creationId xmlns:p14="http://schemas.microsoft.com/office/powerpoint/2010/main" val="167519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E9318B2B-E019-4078-9EF0-C9D6281AE31B}"/>
              </a:ext>
            </a:extLst>
          </p:cNvPr>
          <p:cNvGrpSpPr/>
          <p:nvPr userDrawn="1"/>
        </p:nvGrpSpPr>
        <p:grpSpPr>
          <a:xfrm>
            <a:off x="9776075" y="2057401"/>
            <a:ext cx="4413559" cy="3934444"/>
            <a:chOff x="9222437" y="1088097"/>
            <a:chExt cx="5433318" cy="4843502"/>
          </a:xfrm>
        </p:grpSpPr>
        <p:sp>
          <p:nvSpPr>
            <p:cNvPr id="27" name="Freeform: Shape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Shape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29" name="Freeform: Shape 28">
            <a:extLst>
              <a:ext uri="{FF2B5EF4-FFF2-40B4-BE49-F238E27FC236}">
                <a16:creationId xmlns:a16="http://schemas.microsoft.com/office/drawing/2014/main" id="{EE8F5B31-1523-46AE-9455-C33DFC1BDDE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5D17048F-C2E1-4775-BC32-50BD6219F89D}"/>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31" name="Group 30">
            <a:extLst>
              <a:ext uri="{FF2B5EF4-FFF2-40B4-BE49-F238E27FC236}">
                <a16:creationId xmlns:a16="http://schemas.microsoft.com/office/drawing/2014/main" id="{EAB002AA-4848-49C8-A834-036F860C79A3}"/>
              </a:ext>
            </a:extLst>
          </p:cNvPr>
          <p:cNvGrpSpPr/>
          <p:nvPr userDrawn="1"/>
        </p:nvGrpSpPr>
        <p:grpSpPr>
          <a:xfrm rot="16200000" flipH="1">
            <a:off x="9913705" y="6257994"/>
            <a:ext cx="1052473" cy="1209445"/>
            <a:chOff x="10800165" y="7142066"/>
            <a:chExt cx="2775293" cy="3189215"/>
          </a:xfrm>
        </p:grpSpPr>
        <p:sp>
          <p:nvSpPr>
            <p:cNvPr id="32" name="Freeform: Shape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35" name="Slide Number Placeholder 4">
            <a:extLst>
              <a:ext uri="{FF2B5EF4-FFF2-40B4-BE49-F238E27FC236}">
                <a16:creationId xmlns:a16="http://schemas.microsoft.com/office/drawing/2014/main" id="{6F73F836-940E-4B65-A29C-D0869263C935}"/>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35114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itle 1">
            <a:extLst>
              <a:ext uri="{FF2B5EF4-FFF2-40B4-BE49-F238E27FC236}">
                <a16:creationId xmlns:a16="http://schemas.microsoft.com/office/drawing/2014/main"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8400" noProof="0" dirty="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a:r>
              <a:rPr lang="en-US" noProof="0"/>
              <a:t>Quote</a:t>
            </a:r>
          </a:p>
        </p:txBody>
      </p:sp>
      <p:sp>
        <p:nvSpPr>
          <p:cNvPr id="19" name="Slide Number Placeholder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17531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274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0737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7" name="Text Placeholder 6">
            <a:extLst>
              <a:ext uri="{FF2B5EF4-FFF2-40B4-BE49-F238E27FC236}">
                <a16:creationId xmlns:a16="http://schemas.microsoft.com/office/drawing/2014/main" id="{7E0C167E-2626-40DB-AACF-D02543E29BB3}"/>
              </a:ext>
            </a:extLst>
          </p:cNvPr>
          <p:cNvSpPr>
            <a:spLocks noGrp="1"/>
          </p:cNvSpPr>
          <p:nvPr>
            <p:ph type="body" sz="quarter" idx="13"/>
          </p:nvPr>
        </p:nvSpPr>
        <p:spPr>
          <a:xfrm>
            <a:off x="1409700" y="1749570"/>
            <a:ext cx="9372600" cy="3358860"/>
          </a:xfrm>
        </p:spPr>
        <p:txBody>
          <a:bodyPr anchor="ctr">
            <a:normAutofit/>
          </a:bodyPr>
          <a:lstStyle>
            <a:lvl1pPr marL="0" indent="0" algn="ctr">
              <a:buNone/>
              <a:defRPr sz="6000">
                <a:solidFill>
                  <a:schemeClr val="bg1"/>
                </a:solidFill>
              </a:defRPr>
            </a:lvl1pPr>
          </a:lstStyle>
          <a:p>
            <a:pPr lvl="0"/>
            <a:r>
              <a:rPr lang="en-US" noProof="0"/>
              <a:t>Click to edit Master text styles</a:t>
            </a:r>
          </a:p>
        </p:txBody>
      </p:sp>
    </p:spTree>
    <p:extLst>
      <p:ext uri="{BB962C8B-B14F-4D97-AF65-F5344CB8AC3E}">
        <p14:creationId xmlns:p14="http://schemas.microsoft.com/office/powerpoint/2010/main" val="290474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3670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5" name="Text Placeholder 2">
            <a:extLst>
              <a:ext uri="{FF2B5EF4-FFF2-40B4-BE49-F238E27FC236}">
                <a16:creationId xmlns:a16="http://schemas.microsoft.com/office/drawing/2014/main" id="{7FA80A70-18DE-4DB9-9982-BA75BE54CF93}"/>
              </a:ext>
            </a:extLst>
          </p:cNvPr>
          <p:cNvSpPr>
            <a:spLocks noGrp="1"/>
          </p:cNvSpPr>
          <p:nvPr>
            <p:ph type="body" idx="1"/>
          </p:nvPr>
        </p:nvSpPr>
        <p:spPr>
          <a:xfrm>
            <a:off x="444500" y="1681163"/>
            <a:ext cx="5157787"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6" name="Text Placeholder 4">
            <a:extLst>
              <a:ext uri="{FF2B5EF4-FFF2-40B4-BE49-F238E27FC236}">
                <a16:creationId xmlns:a16="http://schemas.microsoft.com/office/drawing/2014/main" id="{2801C0EF-C078-44B0-AD01-4850E9A65EE0}"/>
              </a:ext>
            </a:extLst>
          </p:cNvPr>
          <p:cNvSpPr>
            <a:spLocks noGrp="1"/>
          </p:cNvSpPr>
          <p:nvPr>
            <p:ph type="body" sz="quarter" idx="3"/>
          </p:nvPr>
        </p:nvSpPr>
        <p:spPr>
          <a:xfrm>
            <a:off x="6500812" y="1681163"/>
            <a:ext cx="5157788"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7" name="Content Placeholder 3">
            <a:extLst>
              <a:ext uri="{FF2B5EF4-FFF2-40B4-BE49-F238E27FC236}">
                <a16:creationId xmlns:a16="http://schemas.microsoft.com/office/drawing/2014/main" id="{7C9DED91-45F6-4308-A085-1EFACA6468CF}"/>
              </a:ext>
            </a:extLst>
          </p:cNvPr>
          <p:cNvSpPr>
            <a:spLocks noGrp="1"/>
          </p:cNvSpPr>
          <p:nvPr>
            <p:ph sz="half" idx="2"/>
          </p:nvPr>
        </p:nvSpPr>
        <p:spPr>
          <a:xfrm>
            <a:off x="444500" y="2505075"/>
            <a:ext cx="5157787"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Content Placeholder 5">
            <a:extLst>
              <a:ext uri="{FF2B5EF4-FFF2-40B4-BE49-F238E27FC236}">
                <a16:creationId xmlns:a16="http://schemas.microsoft.com/office/drawing/2014/main" id="{0574B5E7-B666-439B-9278-67BE1EA6EBC5}"/>
              </a:ext>
            </a:extLst>
          </p:cNvPr>
          <p:cNvSpPr>
            <a:spLocks noGrp="1"/>
          </p:cNvSpPr>
          <p:nvPr>
            <p:ph sz="quarter" idx="4"/>
          </p:nvPr>
        </p:nvSpPr>
        <p:spPr>
          <a:xfrm>
            <a:off x="6475412" y="2505075"/>
            <a:ext cx="5183188"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916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3D6C4-4840-40CC-AC84-17E24B3B7BDE}" type="slidenum">
              <a:rPr lang="en-US" noProof="0" smtClean="0"/>
              <a:t>‹#›</a:t>
            </a:fld>
            <a:endParaRPr lang="en-US" noProof="0" dirty="0"/>
          </a:p>
        </p:txBody>
      </p:sp>
      <p:sp>
        <p:nvSpPr>
          <p:cNvPr id="5" name="Rectangle 4">
            <a:extLst>
              <a:ext uri="{FF2B5EF4-FFF2-40B4-BE49-F238E27FC236}">
                <a16:creationId xmlns:a16="http://schemas.microsoft.com/office/drawing/2014/main"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9">
            <a:extLst>
              <a:ext uri="{FF2B5EF4-FFF2-40B4-BE49-F238E27FC236}">
                <a16:creationId xmlns:a16="http://schemas.microsoft.com/office/drawing/2014/main"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17">
            <a:extLst>
              <a:ext uri="{FF2B5EF4-FFF2-40B4-BE49-F238E27FC236}">
                <a16:creationId xmlns:a16="http://schemas.microsoft.com/office/drawing/2014/main"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Freeform: Shape 11">
            <a:extLst>
              <a:ext uri="{FF2B5EF4-FFF2-40B4-BE49-F238E27FC236}">
                <a16:creationId xmlns:a16="http://schemas.microsoft.com/office/drawing/2014/main"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7">
            <a:extLst>
              <a:ext uri="{FF2B5EF4-FFF2-40B4-BE49-F238E27FC236}">
                <a16:creationId xmlns:a16="http://schemas.microsoft.com/office/drawing/2014/main"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noProof="0" dirty="0">
                <a:latin typeface="+mj-lt"/>
              </a:rPr>
              <a:t>Click to edit Master title style</a:t>
            </a:r>
          </a:p>
        </p:txBody>
      </p:sp>
      <p:grpSp>
        <p:nvGrpSpPr>
          <p:cNvPr id="12" name="Group 11">
            <a:extLst>
              <a:ext uri="{FF2B5EF4-FFF2-40B4-BE49-F238E27FC236}">
                <a16:creationId xmlns:a16="http://schemas.microsoft.com/office/drawing/2014/main" id="{7068FCE4-1B47-3C4B-B091-013120A97D09}"/>
              </a:ext>
            </a:extLst>
          </p:cNvPr>
          <p:cNvGrpSpPr/>
          <p:nvPr userDrawn="1"/>
        </p:nvGrpSpPr>
        <p:grpSpPr>
          <a:xfrm rot="16200000">
            <a:off x="499388" y="-322655"/>
            <a:ext cx="535531" cy="645309"/>
            <a:chOff x="10945855" y="7317026"/>
            <a:chExt cx="2483924" cy="2993104"/>
          </a:xfrm>
        </p:grpSpPr>
        <p:sp>
          <p:nvSpPr>
            <p:cNvPr id="13" name="Freeform: Shape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a:extLst>
              <a:ext uri="{FF2B5EF4-FFF2-40B4-BE49-F238E27FC236}">
                <a16:creationId xmlns:a16="http://schemas.microsoft.com/office/drawing/2014/main" id="{BE1E08A0-195D-694F-947B-986A76FBB93E}"/>
              </a:ext>
            </a:extLst>
          </p:cNvPr>
          <p:cNvGrpSpPr/>
          <p:nvPr userDrawn="1"/>
        </p:nvGrpSpPr>
        <p:grpSpPr>
          <a:xfrm>
            <a:off x="-1" y="1357409"/>
            <a:ext cx="12192001" cy="4846320"/>
            <a:chOff x="-1" y="1357409"/>
            <a:chExt cx="12192001" cy="4917518"/>
          </a:xfrm>
        </p:grpSpPr>
        <p:sp>
          <p:nvSpPr>
            <p:cNvPr id="16" name="Rectangle: Single Corner Snipped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7" name="Rectangle: Single Corner Snipped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Freeform: Shape 23">
            <a:extLst>
              <a:ext uri="{FF2B5EF4-FFF2-40B4-BE49-F238E27FC236}">
                <a16:creationId xmlns:a16="http://schemas.microsoft.com/office/drawing/2014/main"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Slide Number Placeholder 4">
            <a:extLst>
              <a:ext uri="{FF2B5EF4-FFF2-40B4-BE49-F238E27FC236}">
                <a16:creationId xmlns:a16="http://schemas.microsoft.com/office/drawing/2014/main" id="{7D9BF857-7910-734D-A217-5E3344220AA2}"/>
              </a:ext>
            </a:extLst>
          </p:cNvPr>
          <p:cNvSpPr txBox="1">
            <a:spLocks/>
          </p:cNvSpPr>
          <p:nvPr userDrawn="1"/>
        </p:nvSpPr>
        <p:spPr>
          <a:xfrm>
            <a:off x="11252200" y="6315075"/>
            <a:ext cx="4064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666093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6" r:id="rId4"/>
    <p:sldLayoutId id="2147483654" r:id="rId5"/>
    <p:sldLayoutId id="2147483661" r:id="rId6"/>
    <p:sldLayoutId id="2147483677" r:id="rId7"/>
    <p:sldLayoutId id="2147483674" r:id="rId8"/>
    <p:sldLayoutId id="2147483665" r:id="rId9"/>
    <p:sldLayoutId id="2147483673" r:id="rId10"/>
    <p:sldLayoutId id="2147483662" r:id="rId11"/>
    <p:sldLayoutId id="2147483663" r:id="rId12"/>
    <p:sldLayoutId id="2147483664" r:id="rId13"/>
    <p:sldLayoutId id="2147483675" r:id="rId14"/>
    <p:sldLayoutId id="2147483676" r:id="rId15"/>
    <p:sldLayoutId id="2147483672" r:id="rId16"/>
    <p:sldLayoutId id="2147483667" r:id="rId17"/>
    <p:sldLayoutId id="214748366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p:txBody>
          <a:bodyPr/>
          <a:lstStyle/>
          <a:p>
            <a:r>
              <a:rPr lang="en-US" dirty="0"/>
              <a:t>Remote Hearing Requests in Circuit Court</a:t>
            </a:r>
          </a:p>
        </p:txBody>
      </p:sp>
      <p:sp>
        <p:nvSpPr>
          <p:cNvPr id="3" name="Subtitle 2">
            <a:extLst>
              <a:ext uri="{FF2B5EF4-FFF2-40B4-BE49-F238E27FC236}">
                <a16:creationId xmlns:a16="http://schemas.microsoft.com/office/drawing/2014/main" id="{0D537F64-4C96-4AA8-BB21-E8053A3186DD}"/>
              </a:ext>
            </a:extLst>
          </p:cNvPr>
          <p:cNvSpPr>
            <a:spLocks noGrp="1"/>
          </p:cNvSpPr>
          <p:nvPr>
            <p:ph type="subTitle" idx="1"/>
          </p:nvPr>
        </p:nvSpPr>
        <p:spPr/>
        <p:txBody>
          <a:bodyPr/>
          <a:lstStyle/>
          <a:p>
            <a:pPr marL="0" indent="0">
              <a:buNone/>
            </a:pPr>
            <a:r>
              <a:rPr lang="en-US" dirty="0"/>
              <a:t>The Honorable Tanya Felton</a:t>
            </a:r>
          </a:p>
        </p:txBody>
      </p:sp>
    </p:spTree>
    <p:extLst>
      <p:ext uri="{BB962C8B-B14F-4D97-AF65-F5344CB8AC3E}">
        <p14:creationId xmlns:p14="http://schemas.microsoft.com/office/powerpoint/2010/main" val="39469345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dirty="0"/>
              <a:t>Ideal Remote Hearing Cases</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10</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p:txBody>
          <a:bodyPr/>
          <a:lstStyle/>
          <a:p>
            <a:r>
              <a:rPr lang="en-US" dirty="0"/>
              <a:t>Non-evidentiary hearings that will take less than 30 minutes</a:t>
            </a:r>
          </a:p>
          <a:p>
            <a:r>
              <a:rPr lang="en-US" dirty="0"/>
              <a:t>Pretrial Conferences</a:t>
            </a:r>
          </a:p>
          <a:p>
            <a:r>
              <a:rPr lang="en-US" dirty="0"/>
              <a:t>Hearings with legal argument only</a:t>
            </a:r>
          </a:p>
          <a:p>
            <a:r>
              <a:rPr lang="en-US" dirty="0"/>
              <a:t>Emergency motions to continue</a:t>
            </a:r>
          </a:p>
          <a:p>
            <a:r>
              <a:rPr lang="en-US" dirty="0"/>
              <a:t>Arraignments</a:t>
            </a:r>
          </a:p>
          <a:p>
            <a:r>
              <a:rPr lang="en-US" dirty="0"/>
              <a:t>Bond hearings</a:t>
            </a:r>
          </a:p>
          <a:p>
            <a:r>
              <a:rPr lang="en-US" dirty="0"/>
              <a:t>Motions to compel –less than 30 minutes</a:t>
            </a:r>
          </a:p>
          <a:p>
            <a:r>
              <a:rPr lang="en-US" dirty="0"/>
              <a:t>Status hearings</a:t>
            </a:r>
          </a:p>
          <a:p>
            <a:endParaRPr lang="en-US" dirty="0"/>
          </a:p>
          <a:p>
            <a:endParaRPr lang="en-US" dirty="0"/>
          </a:p>
        </p:txBody>
      </p:sp>
      <p:sp>
        <p:nvSpPr>
          <p:cNvPr id="6" name="Text Placeholder 5">
            <a:extLst>
              <a:ext uri="{FF2B5EF4-FFF2-40B4-BE49-F238E27FC236}">
                <a16:creationId xmlns:a16="http://schemas.microsoft.com/office/drawing/2014/main" id="{000A9570-5EF6-4AFB-9FCA-7C8998E3FEB1}"/>
              </a:ext>
            </a:extLst>
          </p:cNvPr>
          <p:cNvSpPr>
            <a:spLocks noGrp="1"/>
          </p:cNvSpPr>
          <p:nvPr>
            <p:ph type="body" sz="quarter" idx="4"/>
          </p:nvPr>
        </p:nvSpPr>
        <p:spPr/>
        <p:txBody>
          <a:bodyPr/>
          <a:lstStyle/>
          <a:p>
            <a:r>
              <a:rPr lang="en-US" dirty="0"/>
              <a:t>All remote hearings are subject to each individual judge’s discretion.</a:t>
            </a:r>
          </a:p>
          <a:p>
            <a:endParaRPr lang="en-US" dirty="0"/>
          </a:p>
        </p:txBody>
      </p:sp>
    </p:spTree>
    <p:extLst>
      <p:ext uri="{BB962C8B-B14F-4D97-AF65-F5344CB8AC3E}">
        <p14:creationId xmlns:p14="http://schemas.microsoft.com/office/powerpoint/2010/main" val="36072704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p:txBody>
          <a:bodyPr/>
          <a:lstStyle/>
          <a:p>
            <a:r>
              <a:rPr lang="en-US" dirty="0"/>
              <a:t>Questions?</a:t>
            </a:r>
            <a:endParaRPr lang="en-GB" dirty="0"/>
          </a:p>
        </p:txBody>
      </p:sp>
    </p:spTree>
    <p:extLst>
      <p:ext uri="{BB962C8B-B14F-4D97-AF65-F5344CB8AC3E}">
        <p14:creationId xmlns:p14="http://schemas.microsoft.com/office/powerpoint/2010/main" val="4297718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CD31-D3BF-B0A1-2EEE-12F6275C4CFE}"/>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300271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port: Remote Proceedings Increased Access for Court Users During ...">
            <a:extLst>
              <a:ext uri="{FF2B5EF4-FFF2-40B4-BE49-F238E27FC236}">
                <a16:creationId xmlns:a16="http://schemas.microsoft.com/office/drawing/2014/main" id="{FEC0BFE2-3568-8202-819B-87EA0BD3EB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7963" b="2812"/>
          <a:stretch/>
        </p:blipFill>
        <p:spPr bwMode="auto">
          <a:xfrm>
            <a:off x="812775" y="457200"/>
            <a:ext cx="10566449"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7378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8000">
        <p15:prstTrans prst="fallOver"/>
      </p:transition>
    </mc:Choice>
    <mc:Fallback>
      <p:transition spd="slow" advClick="0" advTm="8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p:txBody>
          <a:bodyPr/>
          <a:lstStyle/>
          <a:p>
            <a:pPr algn="ctr"/>
            <a:r>
              <a:rPr lang="en-US" dirty="0"/>
              <a:t>2024  Survey Results – Civil Hearings</a:t>
            </a:r>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2736850" y="1650144"/>
            <a:ext cx="6718300" cy="4093243"/>
          </a:xfrm>
        </p:spPr>
        <p:txBody>
          <a:bodyPr/>
          <a:lstStyle/>
          <a:p>
            <a:pPr marL="342900" indent="-342900">
              <a:buFont typeface="+mj-lt"/>
              <a:buAutoNum type="arabicPeriod"/>
            </a:pPr>
            <a:r>
              <a:rPr lang="en-US" sz="3200" dirty="0"/>
              <a:t>Status Hearings</a:t>
            </a:r>
          </a:p>
          <a:p>
            <a:pPr marL="342900" indent="-342900">
              <a:buFont typeface="+mj-lt"/>
              <a:buAutoNum type="arabicPeriod"/>
            </a:pPr>
            <a:r>
              <a:rPr lang="en-US" sz="3200" dirty="0"/>
              <a:t>First or initial appearances</a:t>
            </a:r>
          </a:p>
          <a:p>
            <a:pPr marL="342900" indent="-342900">
              <a:buFont typeface="+mj-lt"/>
              <a:buAutoNum type="arabicPeriod"/>
            </a:pPr>
            <a:r>
              <a:rPr lang="en-US" sz="3200" dirty="0"/>
              <a:t>Non-Evidentiary hearings</a:t>
            </a:r>
          </a:p>
          <a:p>
            <a:pPr marL="342900" indent="-342900">
              <a:buFont typeface="+mj-lt"/>
              <a:buAutoNum type="arabicPeriod"/>
            </a:pPr>
            <a:r>
              <a:rPr lang="en-US" sz="3200" dirty="0"/>
              <a:t>Ex parte emergency hearings</a:t>
            </a:r>
          </a:p>
          <a:p>
            <a:pPr marL="342900" indent="-342900">
              <a:buFont typeface="+mj-lt"/>
              <a:buAutoNum type="arabicPeriod"/>
            </a:pPr>
            <a:r>
              <a:rPr lang="en-US" sz="3200" dirty="0"/>
              <a:t>Motions</a:t>
            </a: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3</a:t>
            </a:fld>
            <a:endParaRPr lang="en-US" dirty="0"/>
          </a:p>
        </p:txBody>
      </p:sp>
    </p:spTree>
    <p:extLst>
      <p:ext uri="{BB962C8B-B14F-4D97-AF65-F5344CB8AC3E}">
        <p14:creationId xmlns:p14="http://schemas.microsoft.com/office/powerpoint/2010/main" val="37334860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5ED36-0B1A-A411-6BDE-B1ABF1789D3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9E4EADC-6BEE-315E-4557-26B84CDA2DC5}"/>
              </a:ext>
            </a:extLst>
          </p:cNvPr>
          <p:cNvSpPr>
            <a:spLocks noGrp="1"/>
          </p:cNvSpPr>
          <p:nvPr>
            <p:ph type="title"/>
          </p:nvPr>
        </p:nvSpPr>
        <p:spPr/>
        <p:txBody>
          <a:bodyPr/>
          <a:lstStyle/>
          <a:p>
            <a:pPr algn="ctr"/>
            <a:r>
              <a:rPr lang="en-US" dirty="0"/>
              <a:t>2024  Survey Results – Criminal Hearings</a:t>
            </a:r>
          </a:p>
        </p:txBody>
      </p:sp>
      <p:sp>
        <p:nvSpPr>
          <p:cNvPr id="10" name="Text Placeholder 9">
            <a:extLst>
              <a:ext uri="{FF2B5EF4-FFF2-40B4-BE49-F238E27FC236}">
                <a16:creationId xmlns:a16="http://schemas.microsoft.com/office/drawing/2014/main" id="{8CFFFDB0-9761-B4F6-0189-CF053217BD2C}"/>
              </a:ext>
            </a:extLst>
          </p:cNvPr>
          <p:cNvSpPr>
            <a:spLocks noGrp="1"/>
          </p:cNvSpPr>
          <p:nvPr>
            <p:ph type="body" sz="quarter" idx="13"/>
          </p:nvPr>
        </p:nvSpPr>
        <p:spPr>
          <a:xfrm>
            <a:off x="2736850" y="1650144"/>
            <a:ext cx="6718300" cy="4093243"/>
          </a:xfrm>
        </p:spPr>
        <p:txBody>
          <a:bodyPr/>
          <a:lstStyle/>
          <a:p>
            <a:pPr marL="342900" indent="-342900">
              <a:buFont typeface="+mj-lt"/>
              <a:buAutoNum type="arabicPeriod"/>
            </a:pPr>
            <a:r>
              <a:rPr lang="en-US" sz="3200" dirty="0"/>
              <a:t>Initial appearances at which bail will be set</a:t>
            </a:r>
          </a:p>
          <a:p>
            <a:pPr marL="342900" indent="-342900">
              <a:buFont typeface="+mj-lt"/>
              <a:buAutoNum type="arabicPeriod"/>
            </a:pPr>
            <a:r>
              <a:rPr lang="en-US" sz="3200" dirty="0"/>
              <a:t>Waiver of Preliminary Hearing</a:t>
            </a:r>
          </a:p>
          <a:p>
            <a:pPr marL="342900" indent="-342900">
              <a:buFont typeface="+mj-lt"/>
              <a:buAutoNum type="arabicPeriod"/>
            </a:pPr>
            <a:r>
              <a:rPr lang="en-US" sz="3200" dirty="0"/>
              <a:t>Arraignments</a:t>
            </a:r>
          </a:p>
          <a:p>
            <a:pPr marL="342900" indent="-342900">
              <a:buFont typeface="+mj-lt"/>
              <a:buAutoNum type="arabicPeriod"/>
            </a:pPr>
            <a:r>
              <a:rPr lang="en-US" sz="3200" dirty="0"/>
              <a:t>Non-evidentiary hearings</a:t>
            </a:r>
          </a:p>
          <a:p>
            <a:pPr marL="0" indent="0">
              <a:buNone/>
            </a:pPr>
            <a:endParaRPr lang="en-US" sz="3200" dirty="0"/>
          </a:p>
        </p:txBody>
      </p:sp>
      <p:sp>
        <p:nvSpPr>
          <p:cNvPr id="2" name="Slide Number Placeholder 1">
            <a:extLst>
              <a:ext uri="{FF2B5EF4-FFF2-40B4-BE49-F238E27FC236}">
                <a16:creationId xmlns:a16="http://schemas.microsoft.com/office/drawing/2014/main" id="{BDF4A702-99EF-588A-A2EB-41A6855E85F6}"/>
              </a:ext>
            </a:extLst>
          </p:cNvPr>
          <p:cNvSpPr>
            <a:spLocks noGrp="1"/>
          </p:cNvSpPr>
          <p:nvPr>
            <p:ph type="sldNum" sz="quarter" idx="12"/>
          </p:nvPr>
        </p:nvSpPr>
        <p:spPr/>
        <p:txBody>
          <a:bodyPr/>
          <a:lstStyle/>
          <a:p>
            <a:fld id="{C263D6C4-4840-40CC-AC84-17E24B3B7BDE}" type="slidenum">
              <a:rPr lang="en-US" smtClean="0"/>
              <a:pPr/>
              <a:t>4</a:t>
            </a:fld>
            <a:endParaRPr lang="en-US" dirty="0"/>
          </a:p>
        </p:txBody>
      </p:sp>
    </p:spTree>
    <p:extLst>
      <p:ext uri="{BB962C8B-B14F-4D97-AF65-F5344CB8AC3E}">
        <p14:creationId xmlns:p14="http://schemas.microsoft.com/office/powerpoint/2010/main" val="1014342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79B88-D43C-4A31-9A52-3498E9430782}"/>
              </a:ext>
            </a:extLst>
          </p:cNvPr>
          <p:cNvSpPr>
            <a:spLocks noGrp="1"/>
          </p:cNvSpPr>
          <p:nvPr>
            <p:ph type="title"/>
          </p:nvPr>
        </p:nvSpPr>
        <p:spPr>
          <a:xfrm>
            <a:off x="444500" y="542925"/>
            <a:ext cx="11214100" cy="535531"/>
          </a:xfrm>
        </p:spPr>
        <p:txBody>
          <a:bodyPr wrap="square" anchor="t">
            <a:normAutofit/>
          </a:bodyPr>
          <a:lstStyle/>
          <a:p>
            <a:r>
              <a:rPr lang="en-US" dirty="0"/>
              <a:t>Drawbacks – 2024 Survey</a:t>
            </a:r>
          </a:p>
        </p:txBody>
      </p:sp>
      <p:sp>
        <p:nvSpPr>
          <p:cNvPr id="2" name="Slide Number Placeholder 1">
            <a:extLst>
              <a:ext uri="{FF2B5EF4-FFF2-40B4-BE49-F238E27FC236}">
                <a16:creationId xmlns:a16="http://schemas.microsoft.com/office/drawing/2014/main" id="{8B065C75-272B-4BB5-BA23-D80E8654D621}"/>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smtClean="0"/>
              <a:pPr>
                <a:spcAft>
                  <a:spcPts val="600"/>
                </a:spcAft>
              </a:pPr>
              <a:t>5</a:t>
            </a:fld>
            <a:endParaRPr lang="en-US" dirty="0"/>
          </a:p>
        </p:txBody>
      </p:sp>
      <p:sp>
        <p:nvSpPr>
          <p:cNvPr id="5" name="Text Placeholder 4">
            <a:extLst>
              <a:ext uri="{FF2B5EF4-FFF2-40B4-BE49-F238E27FC236}">
                <a16:creationId xmlns:a16="http://schemas.microsoft.com/office/drawing/2014/main" id="{DCDDBE65-9AB1-4989-AF86-726591A6A128}"/>
              </a:ext>
            </a:extLst>
          </p:cNvPr>
          <p:cNvSpPr>
            <a:spLocks noGrp="1"/>
          </p:cNvSpPr>
          <p:nvPr>
            <p:ph type="body" sz="half" idx="2"/>
          </p:nvPr>
        </p:nvSpPr>
        <p:spPr>
          <a:xfrm>
            <a:off x="443366" y="1444649"/>
            <a:ext cx="4308516" cy="4579079"/>
          </a:xfrm>
        </p:spPr>
        <p:txBody>
          <a:bodyPr>
            <a:normAutofit/>
          </a:bodyPr>
          <a:lstStyle/>
          <a:p>
            <a:pPr marL="342900" indent="-342900">
              <a:buFont typeface="+mj-lt"/>
              <a:buAutoNum type="arabicPeriod"/>
            </a:pPr>
            <a:endParaRPr lang="en-US" sz="2400" dirty="0"/>
          </a:p>
          <a:p>
            <a:pPr marL="342900" indent="-342900">
              <a:buFont typeface="+mj-lt"/>
              <a:buAutoNum type="arabicPeriod"/>
            </a:pPr>
            <a:endParaRPr lang="en-US" sz="2400" dirty="0"/>
          </a:p>
          <a:p>
            <a:pPr marL="342900" indent="-342900">
              <a:buFont typeface="+mj-lt"/>
              <a:buAutoNum type="arabicPeriod"/>
            </a:pPr>
            <a:r>
              <a:rPr lang="en-US" sz="2400" dirty="0"/>
              <a:t>Connectivity issues</a:t>
            </a:r>
          </a:p>
          <a:p>
            <a:pPr marL="342900" indent="-342900">
              <a:buFont typeface="+mj-lt"/>
              <a:buAutoNum type="arabicPeriod"/>
            </a:pPr>
            <a:endParaRPr lang="en-US" sz="2400" dirty="0"/>
          </a:p>
          <a:p>
            <a:pPr marL="342900" indent="-342900">
              <a:buFont typeface="+mj-lt"/>
              <a:buAutoNum type="arabicPeriod"/>
            </a:pPr>
            <a:r>
              <a:rPr lang="en-US" sz="2400" dirty="0"/>
              <a:t>Audio issues</a:t>
            </a:r>
          </a:p>
          <a:p>
            <a:pPr marL="342900" indent="-342900">
              <a:buFont typeface="+mj-lt"/>
              <a:buAutoNum type="arabicPeriod"/>
            </a:pPr>
            <a:endParaRPr lang="en-US" sz="2400" dirty="0"/>
          </a:p>
          <a:p>
            <a:pPr marL="342900" indent="-342900">
              <a:buFont typeface="+mj-lt"/>
              <a:buAutoNum type="arabicPeriod"/>
            </a:pPr>
            <a:r>
              <a:rPr lang="en-US" sz="2400" dirty="0"/>
              <a:t>Diminished human element</a:t>
            </a:r>
          </a:p>
        </p:txBody>
      </p:sp>
      <p:pic>
        <p:nvPicPr>
          <p:cNvPr id="6" name="Picture 5">
            <a:extLst>
              <a:ext uri="{FF2B5EF4-FFF2-40B4-BE49-F238E27FC236}">
                <a16:creationId xmlns:a16="http://schemas.microsoft.com/office/drawing/2014/main" id="{7F460188-1A9E-02BC-6C10-C62586642997}"/>
              </a:ext>
            </a:extLst>
          </p:cNvPr>
          <p:cNvPicPr>
            <a:picLocks noChangeAspect="1"/>
          </p:cNvPicPr>
          <p:nvPr/>
        </p:nvPicPr>
        <p:blipFill>
          <a:blip r:embed="rId2"/>
          <a:srcRect l="6328" r="6328"/>
          <a:stretch/>
        </p:blipFill>
        <p:spPr>
          <a:xfrm>
            <a:off x="4751882" y="1444649"/>
            <a:ext cx="6906718" cy="4579079"/>
          </a:xfrm>
          <a:prstGeom prst="rect">
            <a:avLst/>
          </a:prstGeom>
          <a:noFill/>
        </p:spPr>
      </p:pic>
    </p:spTree>
    <p:extLst>
      <p:ext uri="{BB962C8B-B14F-4D97-AF65-F5344CB8AC3E}">
        <p14:creationId xmlns:p14="http://schemas.microsoft.com/office/powerpoint/2010/main" val="7098287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535531"/>
          </a:xfrm>
        </p:spPr>
        <p:txBody>
          <a:bodyPr wrap="square" anchor="t">
            <a:normAutofit/>
          </a:bodyPr>
          <a:lstStyle/>
          <a:p>
            <a:r>
              <a:rPr lang="en-US" dirty="0"/>
              <a:t>Drawbacks Cont’d.</a:t>
            </a:r>
          </a:p>
        </p:txBody>
      </p:sp>
      <p:sp>
        <p:nvSpPr>
          <p:cNvPr id="2" name="Slide Number Placeholder 1">
            <a:extLst>
              <a:ext uri="{FF2B5EF4-FFF2-40B4-BE49-F238E27FC236}">
                <a16:creationId xmlns:a16="http://schemas.microsoft.com/office/drawing/2014/main" id="{2F478C69-0A1D-45FF-8600-ED903803FFE1}"/>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smtClean="0"/>
              <a:pPr>
                <a:spcAft>
                  <a:spcPts val="600"/>
                </a:spcAft>
              </a:pPr>
              <a:t>6</a:t>
            </a:fld>
            <a:endParaRPr lang="en-US" dirty="0"/>
          </a:p>
        </p:txBody>
      </p:sp>
      <p:sp>
        <p:nvSpPr>
          <p:cNvPr id="27" name="Content Placeholder 5">
            <a:extLst>
              <a:ext uri="{FF2B5EF4-FFF2-40B4-BE49-F238E27FC236}">
                <a16:creationId xmlns:a16="http://schemas.microsoft.com/office/drawing/2014/main" id="{06A74214-EDC2-A8BD-9F28-BC2550E6E9EB}"/>
              </a:ext>
            </a:extLst>
          </p:cNvPr>
          <p:cNvSpPr>
            <a:spLocks noGrp="1"/>
          </p:cNvSpPr>
          <p:nvPr>
            <p:ph sz="half" idx="2"/>
          </p:nvPr>
        </p:nvSpPr>
        <p:spPr>
          <a:xfrm>
            <a:off x="444500" y="2505075"/>
            <a:ext cx="5157787" cy="3684588"/>
          </a:xfrm>
        </p:spPr>
        <p:txBody>
          <a:bodyPr>
            <a:normAutofit/>
          </a:bodyPr>
          <a:lstStyle/>
          <a:p>
            <a:r>
              <a:rPr lang="en-US" sz="3200" dirty="0"/>
              <a:t>No centralized standards</a:t>
            </a:r>
          </a:p>
          <a:p>
            <a:r>
              <a:rPr lang="en-US" sz="3200" dirty="0"/>
              <a:t>Many requests are submitted ex parte</a:t>
            </a:r>
          </a:p>
          <a:p>
            <a:r>
              <a:rPr lang="en-US" sz="3200" dirty="0"/>
              <a:t>Requests are not in accordance with Rule 1:27</a:t>
            </a:r>
          </a:p>
        </p:txBody>
      </p:sp>
      <p:pic>
        <p:nvPicPr>
          <p:cNvPr id="6" name="Picture Placeholder 5">
            <a:extLst>
              <a:ext uri="{FF2B5EF4-FFF2-40B4-BE49-F238E27FC236}">
                <a16:creationId xmlns:a16="http://schemas.microsoft.com/office/drawing/2014/main" id="{3A92CCDA-C164-991A-8BE8-2495E0E099F1}"/>
              </a:ext>
            </a:extLst>
          </p:cNvPr>
          <p:cNvPicPr>
            <a:picLocks noGrp="1" noChangeAspect="1"/>
          </p:cNvPicPr>
          <p:nvPr>
            <p:ph sz="quarter" idx="4"/>
          </p:nvPr>
        </p:nvPicPr>
        <p:blipFill>
          <a:blip r:embed="rId2"/>
          <a:srcRect l="1458" r="4997" b="1"/>
          <a:stretch>
            <a:fillRect/>
          </a:stretch>
        </p:blipFill>
        <p:spPr>
          <a:xfrm>
            <a:off x="6475412" y="2505075"/>
            <a:ext cx="5183188" cy="3684588"/>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a:noFill/>
        </p:spPr>
      </p:pic>
    </p:spTree>
    <p:extLst>
      <p:ext uri="{BB962C8B-B14F-4D97-AF65-F5344CB8AC3E}">
        <p14:creationId xmlns:p14="http://schemas.microsoft.com/office/powerpoint/2010/main" val="4511877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3D27B-5271-5C70-EA38-B4C01EC4473C}"/>
              </a:ext>
            </a:extLst>
          </p:cNvPr>
          <p:cNvSpPr>
            <a:spLocks noGrp="1"/>
          </p:cNvSpPr>
          <p:nvPr>
            <p:ph type="title"/>
          </p:nvPr>
        </p:nvSpPr>
        <p:spPr/>
        <p:txBody>
          <a:bodyPr/>
          <a:lstStyle/>
          <a:p>
            <a:pPr algn="ctr"/>
            <a:r>
              <a:rPr lang="en-US" dirty="0"/>
              <a:t>Va. Supreme Court Rule 1:27</a:t>
            </a:r>
          </a:p>
        </p:txBody>
      </p:sp>
      <p:sp>
        <p:nvSpPr>
          <p:cNvPr id="3" name="Slide Number Placeholder 2">
            <a:extLst>
              <a:ext uri="{FF2B5EF4-FFF2-40B4-BE49-F238E27FC236}">
                <a16:creationId xmlns:a16="http://schemas.microsoft.com/office/drawing/2014/main" id="{228F8390-7492-CB10-8D02-07509C3E6459}"/>
              </a:ext>
            </a:extLst>
          </p:cNvPr>
          <p:cNvSpPr>
            <a:spLocks noGrp="1"/>
          </p:cNvSpPr>
          <p:nvPr>
            <p:ph type="sldNum" sz="quarter" idx="12"/>
          </p:nvPr>
        </p:nvSpPr>
        <p:spPr/>
        <p:txBody>
          <a:bodyPr/>
          <a:lstStyle/>
          <a:p>
            <a:fld id="{C263D6C4-4840-40CC-AC84-17E24B3B7BDE}" type="slidenum">
              <a:rPr lang="en-US" noProof="0" smtClean="0"/>
              <a:pPr/>
              <a:t>7</a:t>
            </a:fld>
            <a:endParaRPr lang="en-US" noProof="0" dirty="0"/>
          </a:p>
        </p:txBody>
      </p:sp>
      <p:sp>
        <p:nvSpPr>
          <p:cNvPr id="4" name="Content Placeholder 3">
            <a:extLst>
              <a:ext uri="{FF2B5EF4-FFF2-40B4-BE49-F238E27FC236}">
                <a16:creationId xmlns:a16="http://schemas.microsoft.com/office/drawing/2014/main" id="{DCEC80A5-4754-3534-AA6F-C772614A8392}"/>
              </a:ext>
            </a:extLst>
          </p:cNvPr>
          <p:cNvSpPr>
            <a:spLocks noGrp="1"/>
          </p:cNvSpPr>
          <p:nvPr>
            <p:ph idx="1"/>
          </p:nvPr>
        </p:nvSpPr>
        <p:spPr/>
        <p:txBody>
          <a:bodyPr/>
          <a:lstStyle/>
          <a:p>
            <a:pPr marL="0" indent="0">
              <a:buNone/>
            </a:pPr>
            <a:r>
              <a:rPr lang="en-US" dirty="0"/>
              <a:t>Rule 1:27. Testimony by Audiovisual Means in Circuit Court Civil Cases. (a) The court may permit a </a:t>
            </a:r>
            <a:r>
              <a:rPr lang="en-US" dirty="0">
                <a:solidFill>
                  <a:schemeClr val="tx1"/>
                </a:solidFill>
                <a:highlight>
                  <a:srgbClr val="FFFF00"/>
                </a:highlight>
              </a:rPr>
              <a:t>party </a:t>
            </a:r>
            <a:r>
              <a:rPr lang="en-US" dirty="0"/>
              <a:t>in any civil trial or proceeding to present live testimony by means of audiovisual technology upon such conditions as the court may impose. Unless the court in its discretion allows a motion on shorter notice, </a:t>
            </a:r>
            <a:r>
              <a:rPr lang="en-US" dirty="0">
                <a:solidFill>
                  <a:schemeClr val="tx1"/>
                </a:solidFill>
                <a:highlight>
                  <a:srgbClr val="FFFF00"/>
                </a:highlight>
              </a:rPr>
              <a:t>such motion must be made, whether orally or in writing, at least 15 days in advance of the trial or hearing. Any party opposing a written motion must file any objections in writing 5 days after service </a:t>
            </a:r>
            <a:r>
              <a:rPr lang="en-US" dirty="0"/>
              <a:t>of such motion, unless a different schedule is set by the court. </a:t>
            </a:r>
          </a:p>
        </p:txBody>
      </p:sp>
    </p:spTree>
    <p:extLst>
      <p:ext uri="{BB962C8B-B14F-4D97-AF65-F5344CB8AC3E}">
        <p14:creationId xmlns:p14="http://schemas.microsoft.com/office/powerpoint/2010/main" val="41401826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714BD-5AB1-52E6-F734-16DDC9E8280C}"/>
              </a:ext>
            </a:extLst>
          </p:cNvPr>
          <p:cNvSpPr>
            <a:spLocks noGrp="1"/>
          </p:cNvSpPr>
          <p:nvPr>
            <p:ph type="title"/>
          </p:nvPr>
        </p:nvSpPr>
        <p:spPr/>
        <p:txBody>
          <a:bodyPr/>
          <a:lstStyle/>
          <a:p>
            <a:pPr algn="ctr"/>
            <a:r>
              <a:rPr lang="en-US" dirty="0"/>
              <a:t>Presumptive cases for allowing remote testimony</a:t>
            </a:r>
          </a:p>
        </p:txBody>
      </p:sp>
      <p:sp>
        <p:nvSpPr>
          <p:cNvPr id="3" name="Slide Number Placeholder 2">
            <a:extLst>
              <a:ext uri="{FF2B5EF4-FFF2-40B4-BE49-F238E27FC236}">
                <a16:creationId xmlns:a16="http://schemas.microsoft.com/office/drawing/2014/main" id="{69803280-F509-997D-3C81-10F5905FE3FE}"/>
              </a:ext>
            </a:extLst>
          </p:cNvPr>
          <p:cNvSpPr>
            <a:spLocks noGrp="1"/>
          </p:cNvSpPr>
          <p:nvPr>
            <p:ph type="sldNum" sz="quarter" idx="12"/>
          </p:nvPr>
        </p:nvSpPr>
        <p:spPr/>
        <p:txBody>
          <a:bodyPr/>
          <a:lstStyle/>
          <a:p>
            <a:fld id="{C263D6C4-4840-40CC-AC84-17E24B3B7BDE}" type="slidenum">
              <a:rPr lang="en-US" noProof="0" smtClean="0"/>
              <a:pPr/>
              <a:t>8</a:t>
            </a:fld>
            <a:endParaRPr lang="en-US" noProof="0" dirty="0"/>
          </a:p>
        </p:txBody>
      </p:sp>
      <p:sp>
        <p:nvSpPr>
          <p:cNvPr id="4" name="Content Placeholder 3">
            <a:extLst>
              <a:ext uri="{FF2B5EF4-FFF2-40B4-BE49-F238E27FC236}">
                <a16:creationId xmlns:a16="http://schemas.microsoft.com/office/drawing/2014/main" id="{46DBA749-788A-B1CB-0F89-2FDC8A85926E}"/>
              </a:ext>
            </a:extLst>
          </p:cNvPr>
          <p:cNvSpPr>
            <a:spLocks noGrp="1"/>
          </p:cNvSpPr>
          <p:nvPr>
            <p:ph idx="1"/>
          </p:nvPr>
        </p:nvSpPr>
        <p:spPr/>
        <p:txBody>
          <a:bodyPr>
            <a:normAutofit fontScale="92500" lnSpcReduction="20000"/>
          </a:bodyPr>
          <a:lstStyle/>
          <a:p>
            <a:r>
              <a:rPr lang="en-US" dirty="0"/>
              <a:t>(d)….The court should enter an order permitting live testimony under this Rule as follows: </a:t>
            </a:r>
          </a:p>
          <a:p>
            <a:r>
              <a:rPr lang="en-US" dirty="0"/>
              <a:t>(1) Consent of All Parties; or</a:t>
            </a:r>
          </a:p>
          <a:p>
            <a:r>
              <a:rPr lang="en-US" dirty="0"/>
              <a:t>(2) Distant and Other Specific </a:t>
            </a:r>
            <a:r>
              <a:rPr lang="en-US" dirty="0">
                <a:solidFill>
                  <a:schemeClr val="tx1"/>
                </a:solidFill>
                <a:highlight>
                  <a:srgbClr val="FFFF00"/>
                </a:highlight>
              </a:rPr>
              <a:t>Witnesses</a:t>
            </a:r>
            <a:r>
              <a:rPr lang="en-US" dirty="0"/>
              <a:t>. If:</a:t>
            </a:r>
          </a:p>
          <a:p>
            <a:pPr lvl="1"/>
            <a:r>
              <a:rPr lang="en-US" dirty="0"/>
              <a:t> (i) a lay witness is at a greater distance than 100 miles from the place of trial or hearing, or is out of the Commonwealth, unless it appears that the absence of the witness was procured by the party offering the testimony, or if </a:t>
            </a:r>
          </a:p>
          <a:p>
            <a:pPr lvl="1"/>
            <a:r>
              <a:rPr lang="en-US" dirty="0"/>
              <a:t>(ii) the witness is a superintendent of a hospital for the insane more than 30 miles from the place of trial, or is a physician, surgeon, dentist, chiropractor, registered nurse, physician’s assistant or nurse practitioner who, in the regular course of his or her profession, treated or examined any party to the proceeding, or is in any public office or service the duties of which prevent his attending court; provided, however, that if the witness is subject to the jurisdiction of the court, the court may, upon a showing of good cause or sua sponte, order the witness to attend and to testify ore tenus</a:t>
            </a:r>
          </a:p>
        </p:txBody>
      </p:sp>
    </p:spTree>
    <p:extLst>
      <p:ext uri="{BB962C8B-B14F-4D97-AF65-F5344CB8AC3E}">
        <p14:creationId xmlns:p14="http://schemas.microsoft.com/office/powerpoint/2010/main" val="1867631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D7106-3AC3-17AB-04CB-5D3301EE9BBE}"/>
              </a:ext>
            </a:extLst>
          </p:cNvPr>
          <p:cNvSpPr>
            <a:spLocks noGrp="1"/>
          </p:cNvSpPr>
          <p:nvPr>
            <p:ph type="title"/>
          </p:nvPr>
        </p:nvSpPr>
        <p:spPr/>
        <p:txBody>
          <a:bodyPr/>
          <a:lstStyle/>
          <a:p>
            <a:pPr algn="ctr"/>
            <a:r>
              <a:rPr lang="en-US" dirty="0"/>
              <a:t>Additional Statutes</a:t>
            </a:r>
          </a:p>
        </p:txBody>
      </p:sp>
      <p:sp>
        <p:nvSpPr>
          <p:cNvPr id="3" name="Slide Number Placeholder 2">
            <a:extLst>
              <a:ext uri="{FF2B5EF4-FFF2-40B4-BE49-F238E27FC236}">
                <a16:creationId xmlns:a16="http://schemas.microsoft.com/office/drawing/2014/main" id="{5F42426B-666D-1408-C2AB-320E64FA34AB}"/>
              </a:ext>
            </a:extLst>
          </p:cNvPr>
          <p:cNvSpPr>
            <a:spLocks noGrp="1"/>
          </p:cNvSpPr>
          <p:nvPr>
            <p:ph type="sldNum" sz="quarter" idx="12"/>
          </p:nvPr>
        </p:nvSpPr>
        <p:spPr/>
        <p:txBody>
          <a:bodyPr/>
          <a:lstStyle/>
          <a:p>
            <a:fld id="{C263D6C4-4840-40CC-AC84-17E24B3B7BDE}" type="slidenum">
              <a:rPr lang="en-US" noProof="0" smtClean="0"/>
              <a:pPr/>
              <a:t>9</a:t>
            </a:fld>
            <a:endParaRPr lang="en-US" noProof="0" dirty="0"/>
          </a:p>
        </p:txBody>
      </p:sp>
      <p:sp>
        <p:nvSpPr>
          <p:cNvPr id="4" name="Content Placeholder 3">
            <a:extLst>
              <a:ext uri="{FF2B5EF4-FFF2-40B4-BE49-F238E27FC236}">
                <a16:creationId xmlns:a16="http://schemas.microsoft.com/office/drawing/2014/main" id="{E57E8B7F-5925-878E-80C0-F2C6642CF44C}"/>
              </a:ext>
            </a:extLst>
          </p:cNvPr>
          <p:cNvSpPr>
            <a:spLocks noGrp="1"/>
          </p:cNvSpPr>
          <p:nvPr>
            <p:ph idx="1"/>
          </p:nvPr>
        </p:nvSpPr>
        <p:spPr/>
        <p:txBody>
          <a:bodyPr>
            <a:normAutofit/>
          </a:bodyPr>
          <a:lstStyle/>
          <a:p>
            <a:pPr algn="ctr"/>
            <a:r>
              <a:rPr lang="en-US" sz="4400" dirty="0"/>
              <a:t>Criminal Cases – 19.2-3.1</a:t>
            </a:r>
          </a:p>
          <a:p>
            <a:pPr algn="ctr"/>
            <a:endParaRPr lang="en-US" sz="4400" dirty="0"/>
          </a:p>
          <a:p>
            <a:pPr algn="ctr"/>
            <a:r>
              <a:rPr lang="en-US" sz="4400" dirty="0"/>
              <a:t>Va. Code §20-88.59 (UIFSA)</a:t>
            </a:r>
          </a:p>
        </p:txBody>
      </p:sp>
    </p:spTree>
    <p:extLst>
      <p:ext uri="{BB962C8B-B14F-4D97-AF65-F5344CB8AC3E}">
        <p14:creationId xmlns:p14="http://schemas.microsoft.com/office/powerpoint/2010/main" val="40319321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theme/theme1.xml><?xml version="1.0" encoding="utf-8"?>
<a:theme xmlns:a="http://schemas.openxmlformats.org/drawingml/2006/main" name="Office Them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6687569_Modern blue presentation_AAS_v5" id="{C7B59113-CD15-4341-96CA-86E715D5BE98}" vid="{5A8FDAEB-3DF3-4B3C-A708-49813F8D6F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26E0C9-B2AA-42E6-97B6-E1B7D9EAF129}">
  <ds:schemaRefs>
    <ds:schemaRef ds:uri="http://schemas.microsoft.com/sharepoint/v3/contenttype/forms"/>
  </ds:schemaRefs>
</ds:datastoreItem>
</file>

<file path=customXml/itemProps2.xml><?xml version="1.0" encoding="utf-8"?>
<ds:datastoreItem xmlns:ds="http://schemas.openxmlformats.org/officeDocument/2006/customXml" ds:itemID="{F5757914-1161-4661-9696-421FD6935CD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4C103400-4A22-4E35-B588-4C4D42638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Modern blue presentation</Template>
  <TotalTime>94</TotalTime>
  <Words>491</Words>
  <Application>Microsoft Office PowerPoint</Application>
  <PresentationFormat>Widescreen</PresentationFormat>
  <Paragraphs>57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Trade Gothic LT Pro</vt:lpstr>
      <vt:lpstr>Trebuchet MS</vt:lpstr>
      <vt:lpstr>Office Theme</vt:lpstr>
      <vt:lpstr>Remote Hearing Requests in Circuit Court</vt:lpstr>
      <vt:lpstr>PowerPoint Presentation</vt:lpstr>
      <vt:lpstr>2024  Survey Results – Civil Hearings</vt:lpstr>
      <vt:lpstr>2024  Survey Results – Criminal Hearings</vt:lpstr>
      <vt:lpstr>Drawbacks – 2024 Survey</vt:lpstr>
      <vt:lpstr>Drawbacks Cont’d.</vt:lpstr>
      <vt:lpstr>Va. Supreme Court Rule 1:27</vt:lpstr>
      <vt:lpstr>Presumptive cases for allowing remote testimony</vt:lpstr>
      <vt:lpstr>Additional Statutes</vt:lpstr>
      <vt:lpstr>Ideal Remote Hearing Cases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Tanya Felton</dc:creator>
  <cp:lastModifiedBy>Tanya Felton</cp:lastModifiedBy>
  <cp:revision>3</cp:revision>
  <dcterms:created xsi:type="dcterms:W3CDTF">2025-08-26T00:17:37Z</dcterms:created>
  <dcterms:modified xsi:type="dcterms:W3CDTF">2025-08-26T13:12:16Z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