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5"/>
  </p:notesMasterIdLst>
  <p:sldIdLst>
    <p:sldId id="256" r:id="rId2"/>
    <p:sldId id="257" r:id="rId3"/>
    <p:sldId id="258" r:id="rId4"/>
    <p:sldId id="286" r:id="rId5"/>
    <p:sldId id="285" r:id="rId6"/>
    <p:sldId id="310" r:id="rId7"/>
    <p:sldId id="291" r:id="rId8"/>
    <p:sldId id="295" r:id="rId9"/>
    <p:sldId id="311" r:id="rId10"/>
    <p:sldId id="312" r:id="rId11"/>
    <p:sldId id="313" r:id="rId12"/>
    <p:sldId id="292" r:id="rId13"/>
    <p:sldId id="296" r:id="rId14"/>
    <p:sldId id="297" r:id="rId15"/>
    <p:sldId id="293" r:id="rId16"/>
    <p:sldId id="298" r:id="rId17"/>
    <p:sldId id="299" r:id="rId18"/>
    <p:sldId id="294" r:id="rId19"/>
    <p:sldId id="300" r:id="rId20"/>
    <p:sldId id="314" r:id="rId21"/>
    <p:sldId id="301" r:id="rId22"/>
    <p:sldId id="302" r:id="rId23"/>
    <p:sldId id="303" r:id="rId24"/>
    <p:sldId id="315" r:id="rId25"/>
    <p:sldId id="304" r:id="rId26"/>
    <p:sldId id="305" r:id="rId27"/>
    <p:sldId id="306" r:id="rId28"/>
    <p:sldId id="316" r:id="rId29"/>
    <p:sldId id="318" r:id="rId30"/>
    <p:sldId id="307" r:id="rId31"/>
    <p:sldId id="317" r:id="rId32"/>
    <p:sldId id="308" r:id="rId33"/>
    <p:sldId id="309" r:id="rId3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2AB1AB-9C1A-FD77-595E-F6B47500A960}" name="Summer Intern 2" initials="SI2" userId="S-1-5-21-409309700-433606641-2573796047-560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8B4574"/>
    <a:srgbClr val="D7B7D5"/>
    <a:srgbClr val="A4366D"/>
    <a:srgbClr val="C143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EC5D652-9DEF-4408-8C51-A4D54240592F}" type="datetimeFigureOut">
              <a:rPr lang="en-US" smtClean="0"/>
              <a:t>6/3/2025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6932EF3-150B-40CA-8676-89C9929CFF4A}" type="slidenum">
              <a:rPr lang="en-US" smtClean="0"/>
              <a:t>‹#›</a:t>
            </a:fld>
            <a:endParaRPr lang="en-US"/>
          </a:p>
        </p:txBody>
      </p:sp>
    </p:spTree>
    <p:extLst>
      <p:ext uri="{BB962C8B-B14F-4D97-AF65-F5344CB8AC3E}">
        <p14:creationId xmlns:p14="http://schemas.microsoft.com/office/powerpoint/2010/main" val="784471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260043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1874554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8242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3740281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554987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1557895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3091223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3268425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2269464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C42ED8-AAC5-4C8B-94EB-2EE15D8F3B6C}"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2993474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C42ED8-AAC5-4C8B-94EB-2EE15D8F3B6C}"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967615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C42ED8-AAC5-4C8B-94EB-2EE15D8F3B6C}"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71806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C42ED8-AAC5-4C8B-94EB-2EE15D8F3B6C}" type="datetimeFigureOut">
              <a:rPr lang="en-US" smtClean="0"/>
              <a:t>6/3/2025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2675013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42ED8-AAC5-4C8B-94EB-2EE15D8F3B6C}" type="datetimeFigureOut">
              <a:rPr lang="en-US" smtClean="0"/>
              <a:t>6/3/2025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3435491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C42ED8-AAC5-4C8B-94EB-2EE15D8F3B6C}"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34E7D-E144-4725-9FFC-7A837860A721}" type="slidenum">
              <a:rPr lang="en-US" smtClean="0"/>
              <a:t>‹#›</a:t>
            </a:fld>
            <a:endParaRPr lang="en-US"/>
          </a:p>
        </p:txBody>
      </p:sp>
    </p:spTree>
    <p:extLst>
      <p:ext uri="{BB962C8B-B14F-4D97-AF65-F5344CB8AC3E}">
        <p14:creationId xmlns:p14="http://schemas.microsoft.com/office/powerpoint/2010/main" val="1667059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B34E7D-E144-4725-9FFC-7A837860A721}" type="slidenum">
              <a:rPr lang="en-US" smtClean="0"/>
              <a:t>‹#›</a:t>
            </a:fld>
            <a:endParaRPr lang="en-US"/>
          </a:p>
        </p:txBody>
      </p:sp>
      <p:sp>
        <p:nvSpPr>
          <p:cNvPr id="5" name="Date Placeholder 4"/>
          <p:cNvSpPr>
            <a:spLocks noGrp="1"/>
          </p:cNvSpPr>
          <p:nvPr>
            <p:ph type="dt" sz="half" idx="10"/>
          </p:nvPr>
        </p:nvSpPr>
        <p:spPr/>
        <p:txBody>
          <a:bodyPr/>
          <a:lstStyle/>
          <a:p>
            <a:fld id="{30C42ED8-AAC5-4C8B-94EB-2EE15D8F3B6C}" type="datetimeFigureOut">
              <a:rPr lang="en-US" smtClean="0"/>
              <a:t>6/3/2025</a:t>
            </a:fld>
            <a:endParaRPr lang="en-US"/>
          </a:p>
        </p:txBody>
      </p:sp>
    </p:spTree>
    <p:extLst>
      <p:ext uri="{BB962C8B-B14F-4D97-AF65-F5344CB8AC3E}">
        <p14:creationId xmlns:p14="http://schemas.microsoft.com/office/powerpoint/2010/main" val="99059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0C42ED8-AAC5-4C8B-94EB-2EE15D8F3B6C}" type="datetimeFigureOut">
              <a:rPr lang="en-US" smtClean="0"/>
              <a:t>6/3/2025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B34E7D-E144-4725-9FFC-7A837860A721}" type="slidenum">
              <a:rPr lang="en-US" smtClean="0"/>
              <a:t>‹#›</a:t>
            </a:fld>
            <a:endParaRPr lang="en-US"/>
          </a:p>
        </p:txBody>
      </p:sp>
    </p:spTree>
    <p:extLst>
      <p:ext uri="{BB962C8B-B14F-4D97-AF65-F5344CB8AC3E}">
        <p14:creationId xmlns:p14="http://schemas.microsoft.com/office/powerpoint/2010/main" val="41243011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D114EC-DA21-64BD-1214-031FF3980B8F}"/>
              </a:ext>
            </a:extLst>
          </p:cNvPr>
          <p:cNvSpPr txBox="1"/>
          <p:nvPr/>
        </p:nvSpPr>
        <p:spPr>
          <a:xfrm>
            <a:off x="1507067" y="4050833"/>
            <a:ext cx="7766936" cy="1397003"/>
          </a:xfrm>
          <a:prstGeom prst="rect">
            <a:avLst/>
          </a:prstGeom>
        </p:spPr>
        <p:txBody>
          <a:bodyPr vert="horz" lIns="91440" tIns="45720" rIns="91440" bIns="45720" rtlCol="0" anchor="t">
            <a:normAutofit lnSpcReduction="10000"/>
          </a:bodyPr>
          <a:lstStyle/>
          <a:p>
            <a:pPr algn="r">
              <a:spcBef>
                <a:spcPts val="1000"/>
              </a:spcBef>
              <a:buClr>
                <a:schemeClr val="accent1"/>
              </a:buClr>
              <a:buSzPct val="80000"/>
            </a:pPr>
            <a:r>
              <a:rPr lang="en-US" sz="2400" dirty="0">
                <a:solidFill>
                  <a:schemeClr val="tx1">
                    <a:lumMod val="50000"/>
                    <a:lumOff val="50000"/>
                  </a:schemeClr>
                </a:solidFill>
              </a:rPr>
              <a:t>June 11, 2025</a:t>
            </a:r>
          </a:p>
          <a:p>
            <a:pPr algn="r">
              <a:spcBef>
                <a:spcPts val="1000"/>
              </a:spcBef>
              <a:buClr>
                <a:schemeClr val="accent1"/>
              </a:buClr>
              <a:buSzPct val="80000"/>
            </a:pPr>
            <a:r>
              <a:rPr lang="en-US" sz="2400" dirty="0">
                <a:solidFill>
                  <a:schemeClr val="tx1">
                    <a:lumMod val="50000"/>
                    <a:lumOff val="50000"/>
                  </a:schemeClr>
                </a:solidFill>
              </a:rPr>
              <a:t>Presenters: John Cooper, Esq., Aaron Kass, Esq., </a:t>
            </a:r>
          </a:p>
          <a:p>
            <a:pPr algn="r">
              <a:spcBef>
                <a:spcPts val="1000"/>
              </a:spcBef>
              <a:buClr>
                <a:schemeClr val="accent1"/>
              </a:buClr>
              <a:buSzPct val="80000"/>
            </a:pPr>
            <a:r>
              <a:rPr lang="en-US" sz="2400" dirty="0">
                <a:solidFill>
                  <a:schemeClr val="tx1">
                    <a:lumMod val="50000"/>
                    <a:lumOff val="50000"/>
                  </a:schemeClr>
                </a:solidFill>
              </a:rPr>
              <a:t>Bailey Gifford, Esq., &amp; R. Larry Lambert, Jr., Esq</a:t>
            </a:r>
          </a:p>
        </p:txBody>
      </p:sp>
      <p:sp>
        <p:nvSpPr>
          <p:cNvPr id="4" name="TextBox 3">
            <a:extLst>
              <a:ext uri="{FF2B5EF4-FFF2-40B4-BE49-F238E27FC236}">
                <a16:creationId xmlns:a16="http://schemas.microsoft.com/office/drawing/2014/main" id="{4A1039F7-C48A-E77A-EC6E-F909037811B3}"/>
              </a:ext>
            </a:extLst>
          </p:cNvPr>
          <p:cNvSpPr txBox="1"/>
          <p:nvPr/>
        </p:nvSpPr>
        <p:spPr>
          <a:xfrm>
            <a:off x="1507067" y="1397000"/>
            <a:ext cx="7766936" cy="2653836"/>
          </a:xfrm>
          <a:prstGeom prst="rect">
            <a:avLst/>
          </a:prstGeom>
        </p:spPr>
        <p:txBody>
          <a:bodyPr vert="horz" lIns="91440" tIns="45720" rIns="91440" bIns="45720" rtlCol="0" anchor="b">
            <a:normAutofit/>
          </a:bodyPr>
          <a:lstStyle/>
          <a:p>
            <a:pPr algn="r">
              <a:spcBef>
                <a:spcPct val="0"/>
              </a:spcBef>
              <a:spcAft>
                <a:spcPts val="600"/>
              </a:spcAft>
            </a:pPr>
            <a:r>
              <a:rPr lang="en-US" sz="8000" dirty="0">
                <a:solidFill>
                  <a:schemeClr val="accent1"/>
                </a:solidFill>
                <a:latin typeface="+mj-lt"/>
                <a:ea typeface="+mj-ea"/>
                <a:cs typeface="+mj-cs"/>
              </a:rPr>
              <a:t>Virginia Injury Practice Today </a:t>
            </a:r>
          </a:p>
        </p:txBody>
      </p:sp>
    </p:spTree>
    <p:extLst>
      <p:ext uri="{BB962C8B-B14F-4D97-AF65-F5344CB8AC3E}">
        <p14:creationId xmlns:p14="http://schemas.microsoft.com/office/powerpoint/2010/main" val="605072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E4AEC-4B65-9289-49C8-D4E7D0849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2BB06E-D5DD-8FE8-0430-8EEFCE487008}"/>
              </a:ext>
            </a:extLst>
          </p:cNvPr>
          <p:cNvSpPr>
            <a:spLocks noGrp="1"/>
          </p:cNvSpPr>
          <p:nvPr>
            <p:ph type="title"/>
          </p:nvPr>
        </p:nvSpPr>
        <p:spPr/>
        <p:txBody>
          <a:bodyPr/>
          <a:lstStyle/>
          <a:p>
            <a:r>
              <a:rPr lang="en-US" dirty="0"/>
              <a:t>Hypothetical: Polly v. Dan</a:t>
            </a:r>
          </a:p>
        </p:txBody>
      </p:sp>
      <p:sp>
        <p:nvSpPr>
          <p:cNvPr id="3" name="Content Placeholder 2">
            <a:extLst>
              <a:ext uri="{FF2B5EF4-FFF2-40B4-BE49-F238E27FC236}">
                <a16:creationId xmlns:a16="http://schemas.microsoft.com/office/drawing/2014/main" id="{DECF4A1E-7560-90AC-EC70-F582419D83D1}"/>
              </a:ext>
            </a:extLst>
          </p:cNvPr>
          <p:cNvSpPr>
            <a:spLocks noGrp="1"/>
          </p:cNvSpPr>
          <p:nvPr>
            <p:ph sz="half" idx="1"/>
          </p:nvPr>
        </p:nvSpPr>
        <p:spPr>
          <a:xfrm>
            <a:off x="677334" y="2160589"/>
            <a:ext cx="4184035" cy="1572425"/>
          </a:xfrm>
        </p:spPr>
        <p:txBody>
          <a:bodyPr>
            <a:normAutofit/>
          </a:bodyPr>
          <a:lstStyle/>
          <a:p>
            <a:r>
              <a:rPr lang="en-US" dirty="0"/>
              <a:t>Polly Plaintiff </a:t>
            </a:r>
          </a:p>
          <a:p>
            <a:pPr lvl="1"/>
            <a:r>
              <a:rPr lang="en-US" dirty="0"/>
              <a:t>Progressive $100K/300K</a:t>
            </a:r>
          </a:p>
          <a:p>
            <a:pPr lvl="1"/>
            <a:r>
              <a:rPr lang="en-US" dirty="0"/>
              <a:t>Lives with her mom </a:t>
            </a:r>
          </a:p>
          <a:p>
            <a:pPr lvl="2"/>
            <a:r>
              <a:rPr lang="en-US" dirty="0"/>
              <a:t>Mom is insured by Geico $300K</a:t>
            </a:r>
          </a:p>
        </p:txBody>
      </p:sp>
      <p:sp>
        <p:nvSpPr>
          <p:cNvPr id="4" name="Content Placeholder 3">
            <a:extLst>
              <a:ext uri="{FF2B5EF4-FFF2-40B4-BE49-F238E27FC236}">
                <a16:creationId xmlns:a16="http://schemas.microsoft.com/office/drawing/2014/main" id="{E6553861-12D9-AA20-EA92-F0347EC82866}"/>
              </a:ext>
            </a:extLst>
          </p:cNvPr>
          <p:cNvSpPr>
            <a:spLocks noGrp="1"/>
          </p:cNvSpPr>
          <p:nvPr>
            <p:ph sz="half" idx="2"/>
          </p:nvPr>
        </p:nvSpPr>
        <p:spPr>
          <a:xfrm>
            <a:off x="5089970" y="2160590"/>
            <a:ext cx="4184034" cy="1320800"/>
          </a:xfrm>
        </p:spPr>
        <p:txBody>
          <a:bodyPr>
            <a:normAutofit/>
          </a:bodyPr>
          <a:lstStyle/>
          <a:p>
            <a:r>
              <a:rPr lang="en-US" dirty="0"/>
              <a:t>Dan Defendant </a:t>
            </a:r>
          </a:p>
          <a:p>
            <a:pPr lvl="1"/>
            <a:r>
              <a:rPr lang="en-US" dirty="0"/>
              <a:t>State Farm $50K/100K</a:t>
            </a:r>
          </a:p>
        </p:txBody>
      </p:sp>
      <p:sp>
        <p:nvSpPr>
          <p:cNvPr id="6" name="TextBox 5">
            <a:extLst>
              <a:ext uri="{FF2B5EF4-FFF2-40B4-BE49-F238E27FC236}">
                <a16:creationId xmlns:a16="http://schemas.microsoft.com/office/drawing/2014/main" id="{FAF0B0DC-A339-5824-FBAC-2D4FD0C89830}"/>
              </a:ext>
            </a:extLst>
          </p:cNvPr>
          <p:cNvSpPr txBox="1"/>
          <p:nvPr/>
        </p:nvSpPr>
        <p:spPr>
          <a:xfrm>
            <a:off x="2769351" y="3963203"/>
            <a:ext cx="6113509" cy="1990288"/>
          </a:xfrm>
          <a:prstGeom prst="rect">
            <a:avLst/>
          </a:prstGeom>
          <a:noFill/>
        </p:spPr>
        <p:txBody>
          <a:bodyPr wrap="square">
            <a:spAutoFit/>
          </a:bodyPr>
          <a:lstStyle/>
          <a:p>
            <a:pPr marL="1143000" marR="0" lvl="2" indent="-2286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Before w/ Offset: </a:t>
            </a:r>
          </a:p>
          <a:p>
            <a:pPr marL="1600200" lvl="3" indent="-228600">
              <a:spcBef>
                <a:spcPts val="1000"/>
              </a:spcBef>
              <a:buClr>
                <a:srgbClr val="5FCBEF"/>
              </a:buClr>
              <a:buSzPct val="80000"/>
              <a:buFont typeface="Wingdings 3" charset="2"/>
              <a:buChar char=""/>
              <a:defRPr/>
            </a:pPr>
            <a:r>
              <a:rPr lang="en-US" dirty="0">
                <a:solidFill>
                  <a:prstClr val="black">
                    <a:lumMod val="75000"/>
                    <a:lumOff val="25000"/>
                  </a:prstClr>
                </a:solidFill>
                <a:latin typeface="Trebuchet MS" panose="020B0603020202020204"/>
              </a:rPr>
              <a:t>SF $50K </a:t>
            </a:r>
          </a:p>
          <a:p>
            <a:pPr marL="1600200" lvl="3" indent="-228600">
              <a:spcBef>
                <a:spcPts val="1000"/>
              </a:spcBef>
              <a:buClr>
                <a:srgbClr val="5FCBEF"/>
              </a:buClr>
              <a:buSzPct val="80000"/>
              <a:buFont typeface="Wingdings 3" charset="2"/>
              <a:buChar char=""/>
              <a:defRPr/>
            </a:pPr>
            <a:r>
              <a:rPr kumimoji="0" lang="en-US" b="0" i="0" u="non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Progressive </a:t>
            </a:r>
            <a:r>
              <a:rPr kumimoji="0" lang="en-US" b="0" i="0" u="none" strike="sng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$100K </a:t>
            </a:r>
            <a:r>
              <a:rPr kumimoji="0" lang="en-US" b="0" i="0" u="non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$50K</a:t>
            </a:r>
          </a:p>
          <a:p>
            <a:pPr marL="1600200" lvl="3" indent="-228600">
              <a:spcBef>
                <a:spcPts val="1000"/>
              </a:spcBef>
              <a:buClr>
                <a:srgbClr val="5FCBEF"/>
              </a:buClr>
              <a:buSzPct val="80000"/>
              <a:buFont typeface="Wingdings 3" charset="2"/>
              <a:buChar char=""/>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Geico $300K</a:t>
            </a:r>
          </a:p>
          <a:p>
            <a:pPr marL="1600200" lvl="3" indent="-228600">
              <a:spcBef>
                <a:spcPts val="1000"/>
              </a:spcBef>
              <a:buClr>
                <a:srgbClr val="5FCBEF"/>
              </a:buClr>
              <a:buSzPct val="80000"/>
              <a:buFont typeface="Wingdings 3" charset="2"/>
              <a:buChar char=""/>
              <a:defRPr/>
            </a:pPr>
            <a:r>
              <a:rPr lang="en-US" dirty="0">
                <a:solidFill>
                  <a:prstClr val="black">
                    <a:lumMod val="75000"/>
                    <a:lumOff val="25000"/>
                  </a:prstClr>
                </a:solidFill>
                <a:latin typeface="Trebuchet MS" panose="020B0603020202020204"/>
              </a:rPr>
              <a:t>TOTAL $400K</a:t>
            </a: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t>
            </a:r>
          </a:p>
        </p:txBody>
      </p:sp>
    </p:spTree>
    <p:extLst>
      <p:ext uri="{BB962C8B-B14F-4D97-AF65-F5344CB8AC3E}">
        <p14:creationId xmlns:p14="http://schemas.microsoft.com/office/powerpoint/2010/main" val="3386188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0E859-7619-F64B-D408-2EE779D42F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9EB0D-4F85-96FE-4C34-6D1AD0C1186E}"/>
              </a:ext>
            </a:extLst>
          </p:cNvPr>
          <p:cNvSpPr>
            <a:spLocks noGrp="1"/>
          </p:cNvSpPr>
          <p:nvPr>
            <p:ph type="title"/>
          </p:nvPr>
        </p:nvSpPr>
        <p:spPr/>
        <p:txBody>
          <a:bodyPr/>
          <a:lstStyle/>
          <a:p>
            <a:r>
              <a:rPr lang="en-US" dirty="0"/>
              <a:t>Hypothetical: Polly v. Dan</a:t>
            </a:r>
          </a:p>
        </p:txBody>
      </p:sp>
      <p:sp>
        <p:nvSpPr>
          <p:cNvPr id="3" name="Content Placeholder 2">
            <a:extLst>
              <a:ext uri="{FF2B5EF4-FFF2-40B4-BE49-F238E27FC236}">
                <a16:creationId xmlns:a16="http://schemas.microsoft.com/office/drawing/2014/main" id="{228AF596-844C-1E97-50D8-C5E67D0E8371}"/>
              </a:ext>
            </a:extLst>
          </p:cNvPr>
          <p:cNvSpPr>
            <a:spLocks noGrp="1"/>
          </p:cNvSpPr>
          <p:nvPr>
            <p:ph sz="half" idx="1"/>
          </p:nvPr>
        </p:nvSpPr>
        <p:spPr>
          <a:xfrm>
            <a:off x="677334" y="2160589"/>
            <a:ext cx="4184035" cy="1572425"/>
          </a:xfrm>
        </p:spPr>
        <p:txBody>
          <a:bodyPr>
            <a:normAutofit/>
          </a:bodyPr>
          <a:lstStyle/>
          <a:p>
            <a:r>
              <a:rPr lang="en-US" dirty="0"/>
              <a:t>Polly Plaintiff </a:t>
            </a:r>
          </a:p>
          <a:p>
            <a:pPr lvl="1"/>
            <a:r>
              <a:rPr lang="en-US" dirty="0"/>
              <a:t>Progressive $100K/300K</a:t>
            </a:r>
          </a:p>
          <a:p>
            <a:pPr lvl="1"/>
            <a:r>
              <a:rPr lang="en-US" dirty="0"/>
              <a:t>Lives with her mom </a:t>
            </a:r>
          </a:p>
          <a:p>
            <a:pPr lvl="2"/>
            <a:r>
              <a:rPr lang="en-US" dirty="0"/>
              <a:t>Mom is insured by Geico $300K</a:t>
            </a:r>
          </a:p>
        </p:txBody>
      </p:sp>
      <p:sp>
        <p:nvSpPr>
          <p:cNvPr id="4" name="Content Placeholder 3">
            <a:extLst>
              <a:ext uri="{FF2B5EF4-FFF2-40B4-BE49-F238E27FC236}">
                <a16:creationId xmlns:a16="http://schemas.microsoft.com/office/drawing/2014/main" id="{BA3C9A6F-762C-2FFF-6BD7-1DF1A807FC95}"/>
              </a:ext>
            </a:extLst>
          </p:cNvPr>
          <p:cNvSpPr>
            <a:spLocks noGrp="1"/>
          </p:cNvSpPr>
          <p:nvPr>
            <p:ph sz="half" idx="2"/>
          </p:nvPr>
        </p:nvSpPr>
        <p:spPr>
          <a:xfrm>
            <a:off x="5089970" y="2160590"/>
            <a:ext cx="4184034" cy="1320800"/>
          </a:xfrm>
        </p:spPr>
        <p:txBody>
          <a:bodyPr>
            <a:normAutofit/>
          </a:bodyPr>
          <a:lstStyle/>
          <a:p>
            <a:r>
              <a:rPr lang="en-US" dirty="0"/>
              <a:t>Dan Defendant </a:t>
            </a:r>
          </a:p>
          <a:p>
            <a:pPr lvl="1"/>
            <a:r>
              <a:rPr lang="en-US" dirty="0"/>
              <a:t>State Farm $50K/100K</a:t>
            </a:r>
          </a:p>
        </p:txBody>
      </p:sp>
      <p:sp>
        <p:nvSpPr>
          <p:cNvPr id="6" name="TextBox 5">
            <a:extLst>
              <a:ext uri="{FF2B5EF4-FFF2-40B4-BE49-F238E27FC236}">
                <a16:creationId xmlns:a16="http://schemas.microsoft.com/office/drawing/2014/main" id="{585783AF-B654-2A82-84B8-EC49D824A17B}"/>
              </a:ext>
            </a:extLst>
          </p:cNvPr>
          <p:cNvSpPr txBox="1"/>
          <p:nvPr/>
        </p:nvSpPr>
        <p:spPr>
          <a:xfrm>
            <a:off x="2769351" y="3963203"/>
            <a:ext cx="6113509" cy="1990288"/>
          </a:xfrm>
          <a:prstGeom prst="rect">
            <a:avLst/>
          </a:prstGeom>
          <a:noFill/>
        </p:spPr>
        <p:txBody>
          <a:bodyPr wrap="square">
            <a:spAutoFit/>
          </a:bodyPr>
          <a:lstStyle/>
          <a:p>
            <a:pPr marL="1143000" marR="0" lvl="2" indent="-2286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Now w/ No Offset: </a:t>
            </a:r>
          </a:p>
          <a:p>
            <a:pPr marL="1600200" lvl="3" indent="-228600">
              <a:spcBef>
                <a:spcPts val="1000"/>
              </a:spcBef>
              <a:buClr>
                <a:srgbClr val="5FCBEF"/>
              </a:buClr>
              <a:buSzPct val="80000"/>
              <a:buFont typeface="Wingdings 3" charset="2"/>
              <a:buChar char=""/>
              <a:defRPr/>
            </a:pPr>
            <a:r>
              <a:rPr lang="en-US" dirty="0">
                <a:solidFill>
                  <a:prstClr val="black">
                    <a:lumMod val="75000"/>
                    <a:lumOff val="25000"/>
                  </a:prstClr>
                </a:solidFill>
                <a:latin typeface="Trebuchet MS" panose="020B0603020202020204"/>
              </a:rPr>
              <a:t>SF $50K </a:t>
            </a:r>
          </a:p>
          <a:p>
            <a:pPr marL="1600200" lvl="3" indent="-228600">
              <a:spcBef>
                <a:spcPts val="1000"/>
              </a:spcBef>
              <a:buClr>
                <a:srgbClr val="5FCBEF"/>
              </a:buClr>
              <a:buSzPct val="80000"/>
              <a:buFont typeface="Wingdings 3" charset="2"/>
              <a:buChar char=""/>
              <a:defRPr/>
            </a:pPr>
            <a:r>
              <a:rPr kumimoji="0" lang="en-US" b="0" i="0" u="non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Progressive $</a:t>
            </a:r>
            <a:r>
              <a:rPr lang="en-US" dirty="0">
                <a:solidFill>
                  <a:prstClr val="black">
                    <a:lumMod val="75000"/>
                    <a:lumOff val="25000"/>
                  </a:prstClr>
                </a:solidFill>
                <a:latin typeface="Trebuchet MS" panose="020B0603020202020204"/>
              </a:rPr>
              <a:t>10</a:t>
            </a:r>
            <a:r>
              <a:rPr kumimoji="0" lang="en-US" b="0" i="0" u="non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0K</a:t>
            </a:r>
          </a:p>
          <a:p>
            <a:pPr marL="1600200" lvl="3" indent="-228600">
              <a:spcBef>
                <a:spcPts val="1000"/>
              </a:spcBef>
              <a:buClr>
                <a:srgbClr val="5FCBEF"/>
              </a:buClr>
              <a:buSzPct val="80000"/>
              <a:buFont typeface="Wingdings 3" charset="2"/>
              <a:buChar char=""/>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Geico $300K</a:t>
            </a:r>
          </a:p>
          <a:p>
            <a:pPr marL="1600200" lvl="3" indent="-228600">
              <a:spcBef>
                <a:spcPts val="1000"/>
              </a:spcBef>
              <a:buClr>
                <a:srgbClr val="5FCBEF"/>
              </a:buClr>
              <a:buSzPct val="80000"/>
              <a:buFont typeface="Wingdings 3" charset="2"/>
              <a:buChar char=""/>
              <a:defRPr/>
            </a:pPr>
            <a:r>
              <a:rPr lang="en-US" dirty="0">
                <a:solidFill>
                  <a:prstClr val="black">
                    <a:lumMod val="75000"/>
                    <a:lumOff val="25000"/>
                  </a:prstClr>
                </a:solidFill>
                <a:latin typeface="Trebuchet MS" panose="020B0603020202020204"/>
              </a:rPr>
              <a:t>TOTAL $450K</a:t>
            </a: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t>
            </a:r>
          </a:p>
        </p:txBody>
      </p:sp>
    </p:spTree>
    <p:extLst>
      <p:ext uri="{BB962C8B-B14F-4D97-AF65-F5344CB8AC3E}">
        <p14:creationId xmlns:p14="http://schemas.microsoft.com/office/powerpoint/2010/main" val="1473301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A024F0-E0B7-B8B2-1FBC-EBA134565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21A21-FA71-4EB0-1182-65D8A28EA2BB}"/>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r>
              <a:rPr lang="en-US" sz="5400" dirty="0"/>
              <a:t>Change 3: Tender and Walk</a:t>
            </a:r>
          </a:p>
        </p:txBody>
      </p:sp>
    </p:spTree>
    <p:extLst>
      <p:ext uri="{BB962C8B-B14F-4D97-AF65-F5344CB8AC3E}">
        <p14:creationId xmlns:p14="http://schemas.microsoft.com/office/powerpoint/2010/main" val="2948464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8E78D-E292-2F98-E6EE-8023189FFA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29EE87-F208-75EF-96B9-BFCF43020D3B}"/>
              </a:ext>
            </a:extLst>
          </p:cNvPr>
          <p:cNvSpPr>
            <a:spLocks noGrp="1"/>
          </p:cNvSpPr>
          <p:nvPr>
            <p:ph idx="1"/>
          </p:nvPr>
        </p:nvSpPr>
        <p:spPr>
          <a:xfrm>
            <a:off x="185530" y="1709531"/>
            <a:ext cx="10164418" cy="4331832"/>
          </a:xfrm>
        </p:spPr>
        <p:txBody>
          <a:bodyPr>
            <a:normAutofit/>
          </a:bodyPr>
          <a:lstStyle/>
          <a:p>
            <a:pPr marL="571500" marR="914400" indent="0" algn="just">
              <a:lnSpc>
                <a:spcPct val="115000"/>
              </a:lnSpc>
              <a:spcAft>
                <a:spcPts val="800"/>
              </a:spcAft>
              <a:buNone/>
            </a:pP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Upon settlement with the liability insurer, the injured party or personal representative shall proceed to execute a full release in favor of the underinsured motorist's liability insurer and its insured and finalize the proposed settlement without prejudice to any underinsured motorist benefits or claim</a:t>
            </a:r>
            <a:r>
              <a:rPr lang="en-US"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Any such release that states that it is being executed pursuant to or consistent with this subsection shall not operate to release any parties other than the liability insurer and underinsured motorist</a:t>
            </a: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regardless of the identities of the released parties set forth in the release, and any terms contained in the release that are inconsistent with, or in violation of, this section are null and void. </a:t>
            </a: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pPr marL="571500" marR="914400" indent="0" algn="just">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Virginia Code § 8.2-2206(K)</a:t>
            </a:r>
          </a:p>
          <a:p>
            <a:endParaRPr lang="en-US" dirty="0"/>
          </a:p>
        </p:txBody>
      </p:sp>
    </p:spTree>
    <p:extLst>
      <p:ext uri="{BB962C8B-B14F-4D97-AF65-F5344CB8AC3E}">
        <p14:creationId xmlns:p14="http://schemas.microsoft.com/office/powerpoint/2010/main" val="3751939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7B1D83-DB29-96FF-4A41-B02AEEAB1431}"/>
              </a:ext>
            </a:extLst>
          </p:cNvPr>
          <p:cNvSpPr>
            <a:spLocks noGrp="1"/>
          </p:cNvSpPr>
          <p:nvPr>
            <p:ph idx="1"/>
          </p:nvPr>
        </p:nvSpPr>
        <p:spPr>
          <a:xfrm>
            <a:off x="733894" y="1303256"/>
            <a:ext cx="8596668" cy="4251488"/>
          </a:xfrm>
        </p:spPr>
        <p:txBody>
          <a:bodyPr>
            <a:normAutofit/>
          </a:bodyPr>
          <a:lstStyle/>
          <a:p>
            <a:r>
              <a:rPr lang="en-US" dirty="0"/>
              <a:t>Any settlement between the injured person or his personal representative, any insurer providing liability coverage applicable to the claim, and the underinsured motorist described in subsection K </a:t>
            </a:r>
            <a:r>
              <a:rPr lang="en-US" b="1" dirty="0"/>
              <a:t>shall be in writing, signed by both the injured person or his personal representative and the underinsured motorist, and shall include the following notice </a:t>
            </a:r>
            <a:r>
              <a:rPr lang="en-US" dirty="0"/>
              <a:t>….</a:t>
            </a:r>
          </a:p>
          <a:p>
            <a:pPr marL="0" indent="0" algn="ctr">
              <a:buNone/>
            </a:pPr>
            <a:r>
              <a:rPr lang="en-US" dirty="0"/>
              <a:t>OR</a:t>
            </a:r>
          </a:p>
          <a:p>
            <a:r>
              <a:rPr lang="en-US" dirty="0"/>
              <a:t>In the alternative to having the underinsured motorist sign the release and initial the notice, </a:t>
            </a:r>
            <a:r>
              <a:rPr lang="en-US" b="1" dirty="0"/>
              <a:t>the liability insurer may send the notice and release to the underinsured motorist by certified mail return receipt requested to his last known address</a:t>
            </a:r>
            <a:r>
              <a:rPr lang="en-US" dirty="0"/>
              <a:t>, which will be deemed to have satisfied the requirements of this subsection. </a:t>
            </a:r>
          </a:p>
          <a:p>
            <a:pPr marL="0" indent="0">
              <a:buNone/>
            </a:pPr>
            <a:endParaRPr lang="en-US" dirty="0"/>
          </a:p>
          <a:p>
            <a:pPr marL="0" indent="0">
              <a:buNone/>
            </a:pPr>
            <a:r>
              <a:rPr lang="en-US" dirty="0"/>
              <a:t>Virginia Code § 8.2-2206(L) </a:t>
            </a:r>
          </a:p>
          <a:p>
            <a:pPr marL="0" indent="0">
              <a:buNone/>
            </a:pPr>
            <a:endParaRPr lang="en-US" dirty="0"/>
          </a:p>
        </p:txBody>
      </p:sp>
    </p:spTree>
    <p:extLst>
      <p:ext uri="{BB962C8B-B14F-4D97-AF65-F5344CB8AC3E}">
        <p14:creationId xmlns:p14="http://schemas.microsoft.com/office/powerpoint/2010/main" val="1842035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D3C9A3-5E92-B41A-DC8A-D634EE757C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DEC32-258C-1DFF-87E8-9D2069AA04B1}"/>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r>
              <a:rPr lang="en-US" sz="5400" dirty="0"/>
              <a:t>Change 4: UM/UIM Bad Faith </a:t>
            </a:r>
          </a:p>
        </p:txBody>
      </p:sp>
    </p:spTree>
    <p:extLst>
      <p:ext uri="{BB962C8B-B14F-4D97-AF65-F5344CB8AC3E}">
        <p14:creationId xmlns:p14="http://schemas.microsoft.com/office/powerpoint/2010/main" val="2531116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9B03A-BE7D-09C0-3F3F-657AC1D806CB}"/>
              </a:ext>
            </a:extLst>
          </p:cNvPr>
          <p:cNvSpPr>
            <a:spLocks noGrp="1"/>
          </p:cNvSpPr>
          <p:nvPr>
            <p:ph type="title"/>
          </p:nvPr>
        </p:nvSpPr>
        <p:spPr/>
        <p:txBody>
          <a:bodyPr/>
          <a:lstStyle/>
          <a:p>
            <a:r>
              <a:rPr lang="en-US" dirty="0"/>
              <a:t>Virginia Code § 8.01-66.1(D):</a:t>
            </a:r>
          </a:p>
        </p:txBody>
      </p:sp>
      <p:sp>
        <p:nvSpPr>
          <p:cNvPr id="3" name="Content Placeholder 2">
            <a:extLst>
              <a:ext uri="{FF2B5EF4-FFF2-40B4-BE49-F238E27FC236}">
                <a16:creationId xmlns:a16="http://schemas.microsoft.com/office/drawing/2014/main" id="{546F1DED-984D-A79A-615B-37DC8EC296BA}"/>
              </a:ext>
            </a:extLst>
          </p:cNvPr>
          <p:cNvSpPr>
            <a:spLocks noGrp="1"/>
          </p:cNvSpPr>
          <p:nvPr>
            <p:ph idx="1"/>
          </p:nvPr>
        </p:nvSpPr>
        <p:spPr>
          <a:xfrm>
            <a:off x="677334" y="1432875"/>
            <a:ext cx="8596668" cy="4608488"/>
          </a:xfrm>
        </p:spPr>
        <p:txBody>
          <a:bodyPr>
            <a:normAutofit fontScale="92500" lnSpcReduction="20000"/>
          </a:bodyPr>
          <a:lstStyle/>
          <a:p>
            <a:r>
              <a:rPr lang="en-US" dirty="0"/>
              <a:t>Whenever any insurance company licensed in the Commonwealth …</a:t>
            </a:r>
          </a:p>
          <a:p>
            <a:pPr lvl="1"/>
            <a:r>
              <a:rPr lang="en-US" dirty="0"/>
              <a:t>(</a:t>
            </a:r>
            <a:r>
              <a:rPr lang="en-US" dirty="0" err="1"/>
              <a:t>i</a:t>
            </a:r>
            <a:r>
              <a:rPr lang="en-US" dirty="0"/>
              <a:t>) </a:t>
            </a:r>
            <a:r>
              <a:rPr lang="en-US" b="1" dirty="0"/>
              <a:t>denies, refuses, fails to pay, or fails to make a timely and reasonable settlement offer to its insured </a:t>
            </a:r>
            <a:r>
              <a:rPr lang="en-US" dirty="0"/>
              <a:t>under the provisions of any uninsured or underinsured motorist benefits coverage in a policy of motor vehicle insurance applicable to the insured after the insured has become legally entitled to recover or </a:t>
            </a:r>
          </a:p>
          <a:p>
            <a:pPr lvl="1"/>
            <a:r>
              <a:rPr lang="en-US" dirty="0"/>
              <a:t>(ii) after all applicable liability policy limits and underlying uninsured and underinsured motorists benefits have been tendered or paid, </a:t>
            </a:r>
            <a:r>
              <a:rPr lang="en-US" b="1" dirty="0"/>
              <a:t>rejects a reasonable settlement demand made by the insured within the policy's coverage limits for uninsured or underinsured motorist benefits or fails to respond within a reasonable time </a:t>
            </a:r>
            <a:r>
              <a:rPr lang="en-US" dirty="0"/>
              <a:t>after being presented with such demand after the insured has become legally entitled to recover, and it is subsequently found by a court of proper jurisdiction that such denial, refusal, or failure to timely pay or failure to make a timely and reasonable settlement offer, rejection of a reasonable settlement demand, or failure to timely accept a reasonable settlement demand was not made in good faith, </a:t>
            </a:r>
          </a:p>
          <a:p>
            <a:r>
              <a:rPr lang="en-US" dirty="0"/>
              <a:t>…the insurance company shall also be liable to the insured in an amount up to </a:t>
            </a:r>
            <a:r>
              <a:rPr lang="en-US" b="1" dirty="0">
                <a:solidFill>
                  <a:srgbClr val="FF0000"/>
                </a:solidFill>
              </a:rPr>
              <a:t>double the amount of the judgment </a:t>
            </a:r>
            <a:r>
              <a:rPr lang="en-US" dirty="0"/>
              <a:t>obtained not to exceed $500,000, together with </a:t>
            </a:r>
            <a:r>
              <a:rPr lang="en-US" b="1" dirty="0">
                <a:solidFill>
                  <a:srgbClr val="FF0000"/>
                </a:solidFill>
              </a:rPr>
              <a:t>reasonable attorney fees </a:t>
            </a:r>
            <a:r>
              <a:rPr lang="en-US" dirty="0"/>
              <a:t>for bringing a claim under this subsection, and </a:t>
            </a:r>
            <a:r>
              <a:rPr lang="en-US" dirty="0">
                <a:solidFill>
                  <a:srgbClr val="FF0000"/>
                </a:solidFill>
              </a:rPr>
              <a:t>all costs and expenses </a:t>
            </a:r>
            <a:r>
              <a:rPr lang="en-US" dirty="0"/>
              <a:t>incurred by the insured to secure a judgment against the tortfeasor, and </a:t>
            </a:r>
            <a:r>
              <a:rPr lang="en-US" dirty="0">
                <a:solidFill>
                  <a:srgbClr val="FF0000"/>
                </a:solidFill>
              </a:rPr>
              <a:t>interest </a:t>
            </a:r>
            <a:r>
              <a:rPr lang="en-US" dirty="0"/>
              <a:t>from 30 days after the date of such denial or failure or the date the reasonable settlement demand was submitted in writing. </a:t>
            </a:r>
          </a:p>
        </p:txBody>
      </p:sp>
    </p:spTree>
    <p:extLst>
      <p:ext uri="{BB962C8B-B14F-4D97-AF65-F5344CB8AC3E}">
        <p14:creationId xmlns:p14="http://schemas.microsoft.com/office/powerpoint/2010/main" val="460827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E581D7-5CE4-484B-9DC9-D7E8E9F02D8B}"/>
              </a:ext>
            </a:extLst>
          </p:cNvPr>
          <p:cNvSpPr>
            <a:spLocks noGrp="1"/>
          </p:cNvSpPr>
          <p:nvPr>
            <p:ph idx="1"/>
          </p:nvPr>
        </p:nvSpPr>
        <p:spPr/>
        <p:txBody>
          <a:bodyPr>
            <a:normAutofit/>
          </a:bodyPr>
          <a:lstStyle/>
          <a:p>
            <a:pPr marL="0" indent="0">
              <a:buNone/>
            </a:pPr>
            <a:r>
              <a:rPr lang="en-US" sz="2400" dirty="0"/>
              <a:t>Prior to making a demand under this section, the claimant shall provide </a:t>
            </a:r>
            <a:r>
              <a:rPr lang="en-US" sz="2400" b="1" dirty="0"/>
              <a:t>notice to the insurer 45 days prior to making such demand </a:t>
            </a:r>
            <a:r>
              <a:rPr lang="en-US" sz="2400" dirty="0"/>
              <a:t>along with information and documentation sufficient for the insurer to assess the liability and damages of the claimant.</a:t>
            </a:r>
          </a:p>
          <a:p>
            <a:endParaRPr lang="en-US" sz="2400" dirty="0"/>
          </a:p>
          <a:p>
            <a:pPr marL="0" indent="0">
              <a:buNone/>
            </a:pPr>
            <a:r>
              <a:rPr lang="en-US" sz="2400" dirty="0"/>
              <a:t>Virginia Code § 8.01-66.1(E) </a:t>
            </a:r>
          </a:p>
        </p:txBody>
      </p:sp>
    </p:spTree>
    <p:extLst>
      <p:ext uri="{BB962C8B-B14F-4D97-AF65-F5344CB8AC3E}">
        <p14:creationId xmlns:p14="http://schemas.microsoft.com/office/powerpoint/2010/main" val="944978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E6A3CA-9E13-F3E1-07FB-71CB8C67BD6E}"/>
            </a:ext>
          </a:extLst>
        </p:cNvPr>
        <p:cNvGrpSpPr/>
        <p:nvPr/>
      </p:nvGrpSpPr>
      <p:grpSpPr>
        <a:xfrm>
          <a:off x="0" y="0"/>
          <a:ext cx="0" cy="0"/>
          <a:chOff x="0" y="0"/>
          <a:chExt cx="0" cy="0"/>
        </a:xfrm>
      </p:grpSpPr>
      <p:pic>
        <p:nvPicPr>
          <p:cNvPr id="5" name="Picture 4" descr="Pen placed on top of a signature line">
            <a:extLst>
              <a:ext uri="{FF2B5EF4-FFF2-40B4-BE49-F238E27FC236}">
                <a16:creationId xmlns:a16="http://schemas.microsoft.com/office/drawing/2014/main" id="{4A2159B5-6418-04A2-CE48-59C63C3548D1}"/>
              </a:ext>
            </a:extLst>
          </p:cNvPr>
          <p:cNvPicPr>
            <a:picLocks noChangeAspect="1"/>
          </p:cNvPicPr>
          <p:nvPr/>
        </p:nvPicPr>
        <p:blipFill>
          <a:blip r:embed="rId2">
            <a:duotone>
              <a:prstClr val="black"/>
              <a:prstClr val="white"/>
            </a:duotone>
          </a:blip>
          <a:srcRect l="30982" r="-2" b="-2"/>
          <a:stretch>
            <a:fillRect/>
          </a:stretch>
        </p:blipFill>
        <p:spPr>
          <a:xfrm>
            <a:off x="5097780" y="-1"/>
            <a:ext cx="7091044" cy="6858001"/>
          </a:xfrm>
          <a:custGeom>
            <a:avLst/>
            <a:gdLst/>
            <a:ahLst/>
            <a:cxnLst/>
            <a:rect l="l" t="t" r="r" b="b"/>
            <a:pathLst>
              <a:path w="7091044" h="6858001">
                <a:moveTo>
                  <a:pt x="405750" y="0"/>
                </a:moveTo>
                <a:lnTo>
                  <a:pt x="7091044" y="0"/>
                </a:lnTo>
                <a:lnTo>
                  <a:pt x="7091044" y="6858001"/>
                </a:lnTo>
                <a:lnTo>
                  <a:pt x="53572" y="6858001"/>
                </a:lnTo>
                <a:lnTo>
                  <a:pt x="1828991" y="4521201"/>
                </a:lnTo>
                <a:close/>
                <a:moveTo>
                  <a:pt x="0" y="0"/>
                </a:moveTo>
                <a:lnTo>
                  <a:pt x="405750" y="0"/>
                </a:lnTo>
                <a:lnTo>
                  <a:pt x="0" y="434"/>
                </a:lnTo>
                <a:close/>
              </a:path>
            </a:pathLst>
          </a:custGeom>
        </p:spPr>
      </p:pic>
      <p:sp>
        <p:nvSpPr>
          <p:cNvPr id="2" name="TextBox 1">
            <a:extLst>
              <a:ext uri="{FF2B5EF4-FFF2-40B4-BE49-F238E27FC236}">
                <a16:creationId xmlns:a16="http://schemas.microsoft.com/office/drawing/2014/main" id="{D512D072-B1CA-8AF9-1B37-B2A8D53D1650}"/>
              </a:ext>
            </a:extLst>
          </p:cNvPr>
          <p:cNvSpPr txBox="1"/>
          <p:nvPr/>
        </p:nvSpPr>
        <p:spPr>
          <a:xfrm>
            <a:off x="668866" y="1678666"/>
            <a:ext cx="5123515" cy="2369093"/>
          </a:xfrm>
          <a:prstGeom prst="rect">
            <a:avLst/>
          </a:prstGeom>
        </p:spPr>
        <p:txBody>
          <a:bodyPr vert="horz" lIns="91440" tIns="45720" rIns="91440" bIns="45720" rtlCol="0" anchor="b">
            <a:normAutofit/>
          </a:bodyPr>
          <a:lstStyle/>
          <a:p>
            <a:pPr algn="r">
              <a:spcBef>
                <a:spcPct val="0"/>
              </a:spcBef>
              <a:spcAft>
                <a:spcPts val="600"/>
              </a:spcAft>
            </a:pPr>
            <a:r>
              <a:rPr lang="en-US" sz="4800">
                <a:solidFill>
                  <a:schemeClr val="accent1"/>
                </a:solidFill>
                <a:latin typeface="+mj-lt"/>
                <a:ea typeface="+mj-ea"/>
                <a:cs typeface="+mj-cs"/>
              </a:rPr>
              <a:t>Part 2: </a:t>
            </a:r>
          </a:p>
          <a:p>
            <a:pPr algn="r">
              <a:spcBef>
                <a:spcPct val="0"/>
              </a:spcBef>
              <a:spcAft>
                <a:spcPts val="600"/>
              </a:spcAft>
            </a:pPr>
            <a:r>
              <a:rPr lang="en-US" sz="4800">
                <a:solidFill>
                  <a:schemeClr val="accent1"/>
                </a:solidFill>
                <a:latin typeface="+mj-lt"/>
                <a:ea typeface="+mj-ea"/>
                <a:cs typeface="+mj-cs"/>
              </a:rPr>
              <a:t>Injury Law Ethics </a:t>
            </a:r>
          </a:p>
        </p:txBody>
      </p:sp>
      <p:cxnSp>
        <p:nvCxnSpPr>
          <p:cNvPr id="8" name="Straight Connector 7">
            <a:extLst>
              <a:ext uri="{FF2B5EF4-FFF2-40B4-BE49-F238E27FC236}">
                <a16:creationId xmlns:a16="http://schemas.microsoft.com/office/drawing/2014/main" id="{27A85E05-9D34-4977-8352-DB39569974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CDED616-E554-4DB6-9F28-08F38A64A9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CDA3497-1EDA-4EB3-9C27-4D9835D30A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5">
            <a:extLst>
              <a:ext uri="{FF2B5EF4-FFF2-40B4-BE49-F238E27FC236}">
                <a16:creationId xmlns:a16="http://schemas.microsoft.com/office/drawing/2014/main" id="{41F9764E-9AA0-49A3-9EA2-885EE9914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24">
            <a:extLst>
              <a:ext uri="{FF2B5EF4-FFF2-40B4-BE49-F238E27FC236}">
                <a16:creationId xmlns:a16="http://schemas.microsoft.com/office/drawing/2014/main" id="{FA3A4F4A-4DC4-43F2-AC2D-06211A812F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7">
            <a:extLst>
              <a:ext uri="{FF2B5EF4-FFF2-40B4-BE49-F238E27FC236}">
                <a16:creationId xmlns:a16="http://schemas.microsoft.com/office/drawing/2014/main" id="{84CFB374-B343-457A-B567-B4D784B1F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8">
            <a:extLst>
              <a:ext uri="{FF2B5EF4-FFF2-40B4-BE49-F238E27FC236}">
                <a16:creationId xmlns:a16="http://schemas.microsoft.com/office/drawing/2014/main" id="{0597FEEE-1E11-4396-BB69-B43FA92F9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9">
            <a:extLst>
              <a:ext uri="{FF2B5EF4-FFF2-40B4-BE49-F238E27FC236}">
                <a16:creationId xmlns:a16="http://schemas.microsoft.com/office/drawing/2014/main" id="{A2DB2F81-3E68-4044-B7C2-03DEEC50D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9">
            <a:extLst>
              <a:ext uri="{FF2B5EF4-FFF2-40B4-BE49-F238E27FC236}">
                <a16:creationId xmlns:a16="http://schemas.microsoft.com/office/drawing/2014/main" id="{DC2F7294-2397-4C96-AB1E-E66CDEA3B5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96992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196E7-D834-108A-9535-00925A0365FB}"/>
              </a:ext>
            </a:extLst>
          </p:cNvPr>
          <p:cNvSpPr>
            <a:spLocks noGrp="1"/>
          </p:cNvSpPr>
          <p:nvPr>
            <p:ph type="title"/>
          </p:nvPr>
        </p:nvSpPr>
        <p:spPr/>
        <p:txBody>
          <a:bodyPr/>
          <a:lstStyle/>
          <a:p>
            <a:r>
              <a:rPr lang="en-US" dirty="0"/>
              <a:t>Rule 1:15 Safekeeping Property</a:t>
            </a:r>
          </a:p>
        </p:txBody>
      </p:sp>
      <p:sp>
        <p:nvSpPr>
          <p:cNvPr id="3" name="Content Placeholder 2">
            <a:extLst>
              <a:ext uri="{FF2B5EF4-FFF2-40B4-BE49-F238E27FC236}">
                <a16:creationId xmlns:a16="http://schemas.microsoft.com/office/drawing/2014/main" id="{FA6C92DF-1655-04E6-0326-DB9D9CC3A3F2}"/>
              </a:ext>
            </a:extLst>
          </p:cNvPr>
          <p:cNvSpPr>
            <a:spLocks noGrp="1"/>
          </p:cNvSpPr>
          <p:nvPr>
            <p:ph idx="1"/>
          </p:nvPr>
        </p:nvSpPr>
        <p:spPr>
          <a:xfrm>
            <a:off x="677334" y="1253765"/>
            <a:ext cx="8596668" cy="5344998"/>
          </a:xfrm>
        </p:spPr>
        <p:txBody>
          <a:bodyPr>
            <a:normAutofit fontScale="92500" lnSpcReduction="20000"/>
          </a:bodyPr>
          <a:lstStyle/>
          <a:p>
            <a:pPr marL="0" indent="0">
              <a:buNone/>
            </a:pPr>
            <a:r>
              <a:rPr lang="en-US" dirty="0"/>
              <a:t>(a) Depositing Funds. </a:t>
            </a:r>
          </a:p>
          <a:p>
            <a:pPr marL="0" indent="0">
              <a:buNone/>
            </a:pPr>
            <a:r>
              <a:rPr lang="en-US" dirty="0"/>
              <a:t>(1) All funds received or held by a lawyer or law firm on behalf of a client or a third party, or held by a lawyer as a fiduciary, other than reimbursement of advances for costs and expenses shall be deposited in one or more identifiable trust accounts; all other property held on behalf of a client should be placed in a safe deposit box or other place of safekeeping as soon as practicable.  </a:t>
            </a:r>
          </a:p>
          <a:p>
            <a:pPr marL="0" indent="0">
              <a:buNone/>
            </a:pPr>
            <a:r>
              <a:rPr lang="en-US" dirty="0"/>
              <a:t>(2) For lawyers or law firms located in Virginia, a lawyer trust account shall be maintained only at a financial institution approved by the Virginia State Bar, unless otherwise expressly directed in writing by the client for whom the funds are being held. </a:t>
            </a:r>
          </a:p>
          <a:p>
            <a:pPr marL="0" indent="0">
              <a:buNone/>
            </a:pPr>
            <a:r>
              <a:rPr lang="en-US" dirty="0"/>
              <a:t>(3) No funds belonging to the lawyer or law firm shall be deposited or maintained therein except as follows: </a:t>
            </a:r>
          </a:p>
          <a:p>
            <a:pPr marL="0" indent="0">
              <a:buNone/>
            </a:pPr>
            <a:r>
              <a:rPr lang="en-US" dirty="0"/>
              <a:t>	(</a:t>
            </a:r>
            <a:r>
              <a:rPr lang="en-US" dirty="0" err="1"/>
              <a:t>i</a:t>
            </a:r>
            <a:r>
              <a:rPr lang="en-US" dirty="0"/>
              <a:t>) funds reasonably sufficient to pay service or other charges or fees imposed by 	the 	financial institution or to maintain a required minimum balance to avoid the 	imposition of 	service fees, provided the funds deposited are no more than 	necessary to do so; or </a:t>
            </a:r>
          </a:p>
          <a:p>
            <a:pPr marL="0" indent="0">
              <a:buNone/>
            </a:pPr>
            <a:r>
              <a:rPr lang="en-US" dirty="0"/>
              <a:t>	(ii) funds in which two or more persons (one of whom may be the lawyer) claim 	an interest shall be held in the trust account until the dispute is resolved and 	there is an accounting 	and severance of their interests. Any portion finally 	determined to belong to the lawyer or law firm shall be withdrawn promptly 	from the trust account. </a:t>
            </a:r>
          </a:p>
        </p:txBody>
      </p:sp>
    </p:spTree>
    <p:extLst>
      <p:ext uri="{BB962C8B-B14F-4D97-AF65-F5344CB8AC3E}">
        <p14:creationId xmlns:p14="http://schemas.microsoft.com/office/powerpoint/2010/main" val="2958843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F27A05-48E2-363A-18C2-9F8A0FADC56A}"/>
            </a:ext>
          </a:extLst>
        </p:cNvPr>
        <p:cNvGrpSpPr/>
        <p:nvPr/>
      </p:nvGrpSpPr>
      <p:grpSpPr>
        <a:xfrm>
          <a:off x="0" y="0"/>
          <a:ext cx="0" cy="0"/>
          <a:chOff x="0" y="0"/>
          <a:chExt cx="0" cy="0"/>
        </a:xfrm>
      </p:grpSpPr>
      <p:pic>
        <p:nvPicPr>
          <p:cNvPr id="4" name="Picture 3" descr="Cars parked in a line">
            <a:extLst>
              <a:ext uri="{FF2B5EF4-FFF2-40B4-BE49-F238E27FC236}">
                <a16:creationId xmlns:a16="http://schemas.microsoft.com/office/drawing/2014/main" id="{B91D619F-784A-0C9F-0FE1-80808292DEBF}"/>
              </a:ext>
            </a:extLst>
          </p:cNvPr>
          <p:cNvPicPr>
            <a:picLocks noChangeAspect="1"/>
          </p:cNvPicPr>
          <p:nvPr/>
        </p:nvPicPr>
        <p:blipFill>
          <a:blip r:embed="rId2"/>
          <a:srcRect l="35613" r="5387"/>
          <a:stretch>
            <a:fillRect/>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extBox 1">
            <a:extLst>
              <a:ext uri="{FF2B5EF4-FFF2-40B4-BE49-F238E27FC236}">
                <a16:creationId xmlns:a16="http://schemas.microsoft.com/office/drawing/2014/main" id="{FB5280D8-654A-A89C-EC90-9E97CED10102}"/>
              </a:ext>
            </a:extLst>
          </p:cNvPr>
          <p:cNvSpPr txBox="1"/>
          <p:nvPr/>
        </p:nvSpPr>
        <p:spPr>
          <a:xfrm>
            <a:off x="5380563" y="1678664"/>
            <a:ext cx="4394808" cy="3437621"/>
          </a:xfrm>
          <a:prstGeom prst="rect">
            <a:avLst/>
          </a:prstGeom>
        </p:spPr>
        <p:txBody>
          <a:bodyPr vert="horz" lIns="91440" tIns="45720" rIns="91440" bIns="45720" rtlCol="0" anchor="b">
            <a:normAutofit fontScale="92500"/>
          </a:bodyPr>
          <a:lstStyle/>
          <a:p>
            <a:pPr algn="r">
              <a:lnSpc>
                <a:spcPct val="90000"/>
              </a:lnSpc>
              <a:spcBef>
                <a:spcPct val="0"/>
              </a:spcBef>
              <a:spcAft>
                <a:spcPts val="600"/>
              </a:spcAft>
            </a:pPr>
            <a:r>
              <a:rPr lang="en-US" sz="4400" dirty="0">
                <a:solidFill>
                  <a:schemeClr val="accent1"/>
                </a:solidFill>
                <a:latin typeface="+mj-lt"/>
                <a:ea typeface="+mj-ea"/>
                <a:cs typeface="+mj-cs"/>
              </a:rPr>
              <a:t>Part 1: </a:t>
            </a:r>
          </a:p>
          <a:p>
            <a:pPr algn="r">
              <a:lnSpc>
                <a:spcPct val="90000"/>
              </a:lnSpc>
              <a:spcBef>
                <a:spcPct val="0"/>
              </a:spcBef>
              <a:spcAft>
                <a:spcPts val="600"/>
              </a:spcAft>
            </a:pPr>
            <a:r>
              <a:rPr lang="en-US" sz="4400" dirty="0">
                <a:solidFill>
                  <a:schemeClr val="accent1"/>
                </a:solidFill>
                <a:latin typeface="+mj-lt"/>
                <a:ea typeface="+mj-ea"/>
                <a:cs typeface="+mj-cs"/>
              </a:rPr>
              <a:t>Recent Insurance </a:t>
            </a:r>
          </a:p>
          <a:p>
            <a:pPr algn="r">
              <a:lnSpc>
                <a:spcPct val="90000"/>
              </a:lnSpc>
              <a:spcBef>
                <a:spcPct val="0"/>
              </a:spcBef>
              <a:spcAft>
                <a:spcPts val="600"/>
              </a:spcAft>
            </a:pPr>
            <a:r>
              <a:rPr lang="en-US" sz="4400" dirty="0">
                <a:solidFill>
                  <a:schemeClr val="accent1"/>
                </a:solidFill>
                <a:latin typeface="+mj-lt"/>
                <a:ea typeface="+mj-ea"/>
                <a:cs typeface="+mj-cs"/>
              </a:rPr>
              <a:t>Law Changes Regarding Auto Accidents</a:t>
            </a:r>
          </a:p>
        </p:txBody>
      </p:sp>
    </p:spTree>
    <p:extLst>
      <p:ext uri="{BB962C8B-B14F-4D97-AF65-F5344CB8AC3E}">
        <p14:creationId xmlns:p14="http://schemas.microsoft.com/office/powerpoint/2010/main" val="1049261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F3514-2DA5-A363-15A5-102DB1AA30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6ADFA-563C-5088-69C6-F61B7FB9FFAE}"/>
              </a:ext>
            </a:extLst>
          </p:cNvPr>
          <p:cNvSpPr>
            <a:spLocks noGrp="1"/>
          </p:cNvSpPr>
          <p:nvPr>
            <p:ph type="title"/>
          </p:nvPr>
        </p:nvSpPr>
        <p:spPr/>
        <p:txBody>
          <a:bodyPr/>
          <a:lstStyle/>
          <a:p>
            <a:r>
              <a:rPr lang="en-US" dirty="0"/>
              <a:t>Rule 1:15 Safekeeping Property</a:t>
            </a:r>
          </a:p>
        </p:txBody>
      </p:sp>
      <p:sp>
        <p:nvSpPr>
          <p:cNvPr id="3" name="Content Placeholder 2">
            <a:extLst>
              <a:ext uri="{FF2B5EF4-FFF2-40B4-BE49-F238E27FC236}">
                <a16:creationId xmlns:a16="http://schemas.microsoft.com/office/drawing/2014/main" id="{FE833645-61D4-8E68-C7AC-8DFC649F48C8}"/>
              </a:ext>
            </a:extLst>
          </p:cNvPr>
          <p:cNvSpPr>
            <a:spLocks noGrp="1"/>
          </p:cNvSpPr>
          <p:nvPr>
            <p:ph idx="1"/>
          </p:nvPr>
        </p:nvSpPr>
        <p:spPr>
          <a:xfrm>
            <a:off x="677334" y="1357461"/>
            <a:ext cx="8596668" cy="4683902"/>
          </a:xfrm>
        </p:spPr>
        <p:txBody>
          <a:bodyPr>
            <a:normAutofit/>
          </a:bodyPr>
          <a:lstStyle/>
          <a:p>
            <a:pPr marL="0" indent="0">
              <a:buNone/>
            </a:pPr>
            <a:r>
              <a:rPr lang="en-US" dirty="0"/>
              <a:t>(b) Specific Duties. A lawyer shall: </a:t>
            </a:r>
          </a:p>
          <a:p>
            <a:pPr marL="0" indent="0">
              <a:buNone/>
            </a:pPr>
            <a:r>
              <a:rPr lang="en-US" dirty="0"/>
              <a:t>(1) promptly notify a client of the receipt of the client’s funds, securities, or other properties;</a:t>
            </a:r>
          </a:p>
          <a:p>
            <a:pPr marL="0" indent="0">
              <a:buNone/>
            </a:pPr>
            <a:r>
              <a:rPr lang="en-US" dirty="0"/>
              <a:t>(2) identify and label securities and properties of a client, or those held by a lawyer as a fiduciary, promptly upon receipt; </a:t>
            </a:r>
          </a:p>
          <a:p>
            <a:pPr marL="0" indent="0">
              <a:buNone/>
            </a:pPr>
            <a:r>
              <a:rPr lang="en-US" dirty="0"/>
              <a:t>(3) maintain complete records of all funds, securities, and other properties of a client coming into the possession of the lawyer and render appropriate accountings to the client regarding them; </a:t>
            </a:r>
          </a:p>
          <a:p>
            <a:pPr marL="0" indent="0">
              <a:buNone/>
            </a:pPr>
            <a:r>
              <a:rPr lang="en-US" dirty="0"/>
              <a:t>(4) promptly pay or deliver to the client or another as requested by such person the funds, securities, or other properties in the possession of the lawyer that such person is entitled to receive; and  </a:t>
            </a:r>
          </a:p>
          <a:p>
            <a:pPr marL="0" indent="0">
              <a:buNone/>
            </a:pPr>
            <a:r>
              <a:rPr lang="en-US" dirty="0"/>
              <a:t>(5) not disburse funds or use property of a client or of a third party with a valid lien or assignment without their consent or convert funds or property of a client or third party, except as directed by a tribunal. </a:t>
            </a:r>
          </a:p>
        </p:txBody>
      </p:sp>
    </p:spTree>
    <p:extLst>
      <p:ext uri="{BB962C8B-B14F-4D97-AF65-F5344CB8AC3E}">
        <p14:creationId xmlns:p14="http://schemas.microsoft.com/office/powerpoint/2010/main" val="1787307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9DDC9-9764-DCAD-5CB2-570B8D33B4FC}"/>
              </a:ext>
            </a:extLst>
          </p:cNvPr>
          <p:cNvSpPr>
            <a:spLocks noGrp="1"/>
          </p:cNvSpPr>
          <p:nvPr>
            <p:ph type="title"/>
          </p:nvPr>
        </p:nvSpPr>
        <p:spPr/>
        <p:txBody>
          <a:bodyPr>
            <a:normAutofit fontScale="90000"/>
          </a:bodyPr>
          <a:lstStyle/>
          <a:p>
            <a:r>
              <a:rPr lang="en-US" dirty="0"/>
              <a:t>LEO 1865: Obligations of a Lawyer in Handling Settlement Funds When a Third-Party Lien or Claim is Asserted</a:t>
            </a:r>
          </a:p>
        </p:txBody>
      </p:sp>
      <p:sp>
        <p:nvSpPr>
          <p:cNvPr id="3" name="Content Placeholder 2">
            <a:extLst>
              <a:ext uri="{FF2B5EF4-FFF2-40B4-BE49-F238E27FC236}">
                <a16:creationId xmlns:a16="http://schemas.microsoft.com/office/drawing/2014/main" id="{486EAF6E-4911-CEC0-100D-295F80577D9A}"/>
              </a:ext>
            </a:extLst>
          </p:cNvPr>
          <p:cNvSpPr>
            <a:spLocks noGrp="1"/>
          </p:cNvSpPr>
          <p:nvPr>
            <p:ph idx="1"/>
          </p:nvPr>
        </p:nvSpPr>
        <p:spPr>
          <a:xfrm>
            <a:off x="677334" y="2271860"/>
            <a:ext cx="8596668" cy="3769502"/>
          </a:xfrm>
        </p:spPr>
        <p:txBody>
          <a:bodyPr/>
          <a:lstStyle/>
          <a:p>
            <a:r>
              <a:rPr lang="en-US" dirty="0"/>
              <a:t>“The mere assertion of a claim by a third party to funds held by the lawyer does not necessarily entitle the third party to such funds.”    </a:t>
            </a:r>
          </a:p>
          <a:p>
            <a:r>
              <a:rPr lang="en-US" dirty="0"/>
              <a:t>“A lawyer must exercise competence and reasonable diligence to determine whether a substantial basis exists for a claim asserted by a third party.”</a:t>
            </a:r>
          </a:p>
          <a:p>
            <a:r>
              <a:rPr lang="en-US" dirty="0"/>
              <a:t>Once you are on notice you have a duty to ensure the lien is properly addressed. </a:t>
            </a:r>
          </a:p>
        </p:txBody>
      </p:sp>
    </p:spTree>
    <p:extLst>
      <p:ext uri="{BB962C8B-B14F-4D97-AF65-F5344CB8AC3E}">
        <p14:creationId xmlns:p14="http://schemas.microsoft.com/office/powerpoint/2010/main" val="830634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78186-D528-FE64-D025-0EBCA4363735}"/>
              </a:ext>
            </a:extLst>
          </p:cNvPr>
          <p:cNvSpPr>
            <a:spLocks noGrp="1"/>
          </p:cNvSpPr>
          <p:nvPr>
            <p:ph type="title"/>
          </p:nvPr>
        </p:nvSpPr>
        <p:spPr>
          <a:xfrm>
            <a:off x="677334" y="609600"/>
            <a:ext cx="9428200" cy="1320800"/>
          </a:xfrm>
        </p:spPr>
        <p:txBody>
          <a:bodyPr>
            <a:normAutofit fontScale="90000"/>
          </a:bodyPr>
          <a:lstStyle/>
          <a:p>
            <a:r>
              <a:rPr lang="en-US" dirty="0"/>
              <a:t>LEO 1878: Successor Counsel’s Ethical Duty to Include in a Written Engagement Agreement Provisions Relating to Predecessor Counsel’s Quantum Meruit Legal Fee Claim in a Contingent Fee Matter. </a:t>
            </a:r>
          </a:p>
        </p:txBody>
      </p:sp>
      <p:sp>
        <p:nvSpPr>
          <p:cNvPr id="3" name="Content Placeholder 2">
            <a:extLst>
              <a:ext uri="{FF2B5EF4-FFF2-40B4-BE49-F238E27FC236}">
                <a16:creationId xmlns:a16="http://schemas.microsoft.com/office/drawing/2014/main" id="{BB4F69A6-8879-7C2E-37B7-19CFD17BCF58}"/>
              </a:ext>
            </a:extLst>
          </p:cNvPr>
          <p:cNvSpPr>
            <a:spLocks noGrp="1"/>
          </p:cNvSpPr>
          <p:nvPr>
            <p:ph idx="1"/>
          </p:nvPr>
        </p:nvSpPr>
        <p:spPr>
          <a:xfrm>
            <a:off x="677334" y="3428999"/>
            <a:ext cx="8596668" cy="2886959"/>
          </a:xfrm>
        </p:spPr>
        <p:txBody>
          <a:bodyPr>
            <a:normAutofit/>
          </a:bodyPr>
          <a:lstStyle/>
          <a:p>
            <a:r>
              <a:rPr lang="en-US" sz="2000" dirty="0"/>
              <a:t>“A lawyer discharged without cause from representation in a contingent fee matter may assert a lien upon the proceeds of a recovery ultimately obtained in the same matter by successor counsel.”</a:t>
            </a:r>
          </a:p>
          <a:p>
            <a:r>
              <a:rPr lang="en-US" sz="2000" dirty="0"/>
              <a:t>The successor attorney must explain to the client at the outset of representation the client’s “potential” obligation to all counsel.  </a:t>
            </a:r>
          </a:p>
          <a:p>
            <a:r>
              <a:rPr lang="en-US" sz="2000" dirty="0"/>
              <a:t>Total attorney’s fee must be reasonable. </a:t>
            </a:r>
          </a:p>
        </p:txBody>
      </p:sp>
    </p:spTree>
    <p:extLst>
      <p:ext uri="{BB962C8B-B14F-4D97-AF65-F5344CB8AC3E}">
        <p14:creationId xmlns:p14="http://schemas.microsoft.com/office/powerpoint/2010/main" val="959915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1EA42-0C9E-29CE-8FFB-A95E4A4AAEE8}"/>
              </a:ext>
            </a:extLst>
          </p:cNvPr>
          <p:cNvSpPr>
            <a:spLocks noGrp="1"/>
          </p:cNvSpPr>
          <p:nvPr>
            <p:ph type="title"/>
          </p:nvPr>
        </p:nvSpPr>
        <p:spPr/>
        <p:txBody>
          <a:bodyPr/>
          <a:lstStyle/>
          <a:p>
            <a:r>
              <a:rPr lang="en-US" dirty="0"/>
              <a:t>Rule 1:5 Fees</a:t>
            </a:r>
          </a:p>
        </p:txBody>
      </p:sp>
      <p:sp>
        <p:nvSpPr>
          <p:cNvPr id="3" name="Content Placeholder 2">
            <a:extLst>
              <a:ext uri="{FF2B5EF4-FFF2-40B4-BE49-F238E27FC236}">
                <a16:creationId xmlns:a16="http://schemas.microsoft.com/office/drawing/2014/main" id="{2E00133C-9230-C18E-E44B-5F54D0CEEC62}"/>
              </a:ext>
            </a:extLst>
          </p:cNvPr>
          <p:cNvSpPr>
            <a:spLocks noGrp="1"/>
          </p:cNvSpPr>
          <p:nvPr>
            <p:ph idx="1"/>
          </p:nvPr>
        </p:nvSpPr>
        <p:spPr>
          <a:xfrm>
            <a:off x="677334" y="1998483"/>
            <a:ext cx="8596668" cy="4042880"/>
          </a:xfrm>
        </p:spPr>
        <p:txBody>
          <a:bodyPr/>
          <a:lstStyle/>
          <a:p>
            <a:pPr marL="0" indent="0">
              <a:buNone/>
            </a:pPr>
            <a:r>
              <a:rPr lang="en-US" dirty="0"/>
              <a:t>(c) A fee may be contingent on the outcome of the matter for which the service is rendered, except in a matter in which a contingent fee is prohibited by paragraph (d) or other law. A contingent fee agreement shall state in writing the method by which the fee is to be determined, including the percentage or percentages that shall accrue to the lawyer in the event of settlement, trial or appeal, litigation and other expenses to be deducted from the recovery, and whether such expenses are to be deducted before or after the contingent fee is calculated. Upon conclusion of a contingent fee matter, the lawyer shall provide the client with a written statement stating the outcome of the matter and, if there is a recovery, showing the remittance to the client and the method of its determination.</a:t>
            </a:r>
          </a:p>
        </p:txBody>
      </p:sp>
    </p:spTree>
    <p:extLst>
      <p:ext uri="{BB962C8B-B14F-4D97-AF65-F5344CB8AC3E}">
        <p14:creationId xmlns:p14="http://schemas.microsoft.com/office/powerpoint/2010/main" val="188612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75C80-DF0F-EE23-C915-04B3894A62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99E37-0708-E4C0-6054-D00E0A2A0E46}"/>
              </a:ext>
            </a:extLst>
          </p:cNvPr>
          <p:cNvSpPr>
            <a:spLocks noGrp="1"/>
          </p:cNvSpPr>
          <p:nvPr>
            <p:ph type="title"/>
          </p:nvPr>
        </p:nvSpPr>
        <p:spPr/>
        <p:txBody>
          <a:bodyPr/>
          <a:lstStyle/>
          <a:p>
            <a:r>
              <a:rPr lang="en-US" dirty="0"/>
              <a:t>Rule 1:5 Fees</a:t>
            </a:r>
          </a:p>
        </p:txBody>
      </p:sp>
      <p:sp>
        <p:nvSpPr>
          <p:cNvPr id="3" name="Content Placeholder 2">
            <a:extLst>
              <a:ext uri="{FF2B5EF4-FFF2-40B4-BE49-F238E27FC236}">
                <a16:creationId xmlns:a16="http://schemas.microsoft.com/office/drawing/2014/main" id="{2BCBCB94-AC66-5D19-3809-2CD3C4C9A9E1}"/>
              </a:ext>
            </a:extLst>
          </p:cNvPr>
          <p:cNvSpPr>
            <a:spLocks noGrp="1"/>
          </p:cNvSpPr>
          <p:nvPr>
            <p:ph idx="1"/>
          </p:nvPr>
        </p:nvSpPr>
        <p:spPr>
          <a:xfrm>
            <a:off x="677334" y="1998483"/>
            <a:ext cx="8596668" cy="4042880"/>
          </a:xfrm>
        </p:spPr>
        <p:txBody>
          <a:bodyPr/>
          <a:lstStyle/>
          <a:p>
            <a:pPr marL="0" indent="0">
              <a:buNone/>
            </a:pPr>
            <a:r>
              <a:rPr lang="en-US" dirty="0"/>
              <a:t>(e) A division of a fee between lawyers who are not in the same firm may be made only if: </a:t>
            </a:r>
          </a:p>
          <a:p>
            <a:pPr marL="0" indent="0">
              <a:buNone/>
            </a:pPr>
            <a:r>
              <a:rPr lang="en-US" dirty="0"/>
              <a:t>	(1) the client is advised of and consents to the participation of all the 	lawyers involved; </a:t>
            </a:r>
          </a:p>
          <a:p>
            <a:pPr marL="0" indent="0">
              <a:buNone/>
            </a:pPr>
            <a:r>
              <a:rPr lang="en-US" dirty="0"/>
              <a:t>	(2) the terms of the division of the fee are disclosed to the client and the 	client consents thereto; </a:t>
            </a:r>
          </a:p>
          <a:p>
            <a:pPr marL="0" indent="0">
              <a:buNone/>
            </a:pPr>
            <a:r>
              <a:rPr lang="en-US" dirty="0"/>
              <a:t>	(3) the total fee is reasonable; and </a:t>
            </a:r>
          </a:p>
          <a:p>
            <a:pPr marL="0" indent="0">
              <a:buNone/>
            </a:pPr>
            <a:r>
              <a:rPr lang="en-US" dirty="0"/>
              <a:t>	(4) the division of fees and the client's consent  is obtained in advance of the 	rendering of legal services, preferably in writing.</a:t>
            </a:r>
          </a:p>
        </p:txBody>
      </p:sp>
    </p:spTree>
    <p:extLst>
      <p:ext uri="{BB962C8B-B14F-4D97-AF65-F5344CB8AC3E}">
        <p14:creationId xmlns:p14="http://schemas.microsoft.com/office/powerpoint/2010/main" val="2054204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5FB7A-03CB-25DA-7D10-D79F6C61BE12}"/>
              </a:ext>
            </a:extLst>
          </p:cNvPr>
          <p:cNvSpPr>
            <a:spLocks noGrp="1"/>
          </p:cNvSpPr>
          <p:nvPr>
            <p:ph type="title"/>
          </p:nvPr>
        </p:nvSpPr>
        <p:spPr/>
        <p:txBody>
          <a:bodyPr/>
          <a:lstStyle/>
          <a:p>
            <a:r>
              <a:rPr lang="en-US" dirty="0"/>
              <a:t>Rule 4.2 Communication With Persons Represented By Counsel </a:t>
            </a:r>
          </a:p>
        </p:txBody>
      </p:sp>
      <p:sp>
        <p:nvSpPr>
          <p:cNvPr id="3" name="Content Placeholder 2">
            <a:extLst>
              <a:ext uri="{FF2B5EF4-FFF2-40B4-BE49-F238E27FC236}">
                <a16:creationId xmlns:a16="http://schemas.microsoft.com/office/drawing/2014/main" id="{CC205285-B965-7D8D-9390-F17FF802835A}"/>
              </a:ext>
            </a:extLst>
          </p:cNvPr>
          <p:cNvSpPr>
            <a:spLocks noGrp="1"/>
          </p:cNvSpPr>
          <p:nvPr>
            <p:ph idx="1"/>
          </p:nvPr>
        </p:nvSpPr>
        <p:spPr>
          <a:xfrm>
            <a:off x="677334" y="2160590"/>
            <a:ext cx="8596668" cy="1581852"/>
          </a:xfrm>
        </p:spPr>
        <p:txBody>
          <a:bodyPr>
            <a:normAutofit/>
          </a:bodyPr>
          <a:lstStyle/>
          <a:p>
            <a:pPr marL="0" indent="0">
              <a:buNone/>
            </a:pPr>
            <a:r>
              <a:rPr lang="en-US" sz="2000" dirty="0"/>
              <a:t>In representing a client, a lawyer shall not communicate about the subject of the representation with a person the lawyer knows to be represented by another lawyer in the matter, unless the lawyer has the consent of the other lawyer or is authorized by law to do so.</a:t>
            </a:r>
          </a:p>
        </p:txBody>
      </p:sp>
    </p:spTree>
    <p:extLst>
      <p:ext uri="{BB962C8B-B14F-4D97-AF65-F5344CB8AC3E}">
        <p14:creationId xmlns:p14="http://schemas.microsoft.com/office/powerpoint/2010/main" val="2107987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186C7-AA0E-E6E6-102E-FD3023939E47}"/>
              </a:ext>
            </a:extLst>
          </p:cNvPr>
          <p:cNvSpPr>
            <a:spLocks noGrp="1"/>
          </p:cNvSpPr>
          <p:nvPr>
            <p:ph type="title"/>
          </p:nvPr>
        </p:nvSpPr>
        <p:spPr/>
        <p:txBody>
          <a:bodyPr/>
          <a:lstStyle/>
          <a:p>
            <a:r>
              <a:rPr lang="en-US" dirty="0"/>
              <a:t>Rule 4.3 Dealing With Unrepresented Persons </a:t>
            </a:r>
          </a:p>
        </p:txBody>
      </p:sp>
      <p:sp>
        <p:nvSpPr>
          <p:cNvPr id="3" name="Content Placeholder 2">
            <a:extLst>
              <a:ext uri="{FF2B5EF4-FFF2-40B4-BE49-F238E27FC236}">
                <a16:creationId xmlns:a16="http://schemas.microsoft.com/office/drawing/2014/main" id="{2C9B8A45-953A-1A4A-66DC-8B4DE533E037}"/>
              </a:ext>
            </a:extLst>
          </p:cNvPr>
          <p:cNvSpPr>
            <a:spLocks noGrp="1"/>
          </p:cNvSpPr>
          <p:nvPr>
            <p:ph idx="1"/>
          </p:nvPr>
        </p:nvSpPr>
        <p:spPr/>
        <p:txBody>
          <a:bodyPr/>
          <a:lstStyle/>
          <a:p>
            <a:pPr marL="0" indent="0">
              <a:buNone/>
            </a:pPr>
            <a:r>
              <a:rPr lang="en-US" dirty="0"/>
              <a:t>(a) In dealing on behalf of a client with a person who is not represented by counsel, a lawyer shall not state or imply that the lawyer is disinterested.  When the lawyer knows or reasonably should know that the unrepresented person misunderstands the lawyer's role in the matter, the lawyer shall make reasonable efforts to correct the misunderstanding. </a:t>
            </a:r>
          </a:p>
          <a:p>
            <a:pPr>
              <a:buAutoNum type="alphaLcParenBoth"/>
            </a:pPr>
            <a:endParaRPr lang="en-US" dirty="0"/>
          </a:p>
          <a:p>
            <a:pPr marL="0" indent="0">
              <a:buNone/>
            </a:pPr>
            <a:r>
              <a:rPr lang="en-US" dirty="0"/>
              <a:t>(b) A lawyer shall not give advice to a person who is not represented by a lawyer, other than the advice to secure counsel, if the interests of such person are or have a reasonable possibility of being in conflict with the interest of the client. </a:t>
            </a:r>
          </a:p>
        </p:txBody>
      </p:sp>
    </p:spTree>
    <p:extLst>
      <p:ext uri="{BB962C8B-B14F-4D97-AF65-F5344CB8AC3E}">
        <p14:creationId xmlns:p14="http://schemas.microsoft.com/office/powerpoint/2010/main" val="4153333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5A102-C506-B691-C598-17D1FFDFB76D}"/>
              </a:ext>
            </a:extLst>
          </p:cNvPr>
          <p:cNvSpPr>
            <a:spLocks noGrp="1"/>
          </p:cNvSpPr>
          <p:nvPr>
            <p:ph type="title"/>
          </p:nvPr>
        </p:nvSpPr>
        <p:spPr/>
        <p:txBody>
          <a:bodyPr/>
          <a:lstStyle/>
          <a:p>
            <a:r>
              <a:rPr lang="en-US" dirty="0"/>
              <a:t>Rule 3.4 Fairness to Opposing Party and Counsel </a:t>
            </a:r>
          </a:p>
        </p:txBody>
      </p:sp>
      <p:sp>
        <p:nvSpPr>
          <p:cNvPr id="3" name="Content Placeholder 2">
            <a:extLst>
              <a:ext uri="{FF2B5EF4-FFF2-40B4-BE49-F238E27FC236}">
                <a16:creationId xmlns:a16="http://schemas.microsoft.com/office/drawing/2014/main" id="{87235256-F005-06EC-84D0-FF0EEA89849F}"/>
              </a:ext>
            </a:extLst>
          </p:cNvPr>
          <p:cNvSpPr>
            <a:spLocks noGrp="1"/>
          </p:cNvSpPr>
          <p:nvPr>
            <p:ph idx="1"/>
          </p:nvPr>
        </p:nvSpPr>
        <p:spPr>
          <a:xfrm>
            <a:off x="677334" y="1819373"/>
            <a:ext cx="8596668" cy="4429027"/>
          </a:xfrm>
        </p:spPr>
        <p:txBody>
          <a:bodyPr>
            <a:normAutofit fontScale="85000" lnSpcReduction="10000"/>
          </a:bodyPr>
          <a:lstStyle/>
          <a:p>
            <a:pPr marL="0" indent="0">
              <a:buNone/>
            </a:pPr>
            <a:r>
              <a:rPr lang="en-US" dirty="0"/>
              <a:t>A lawyer shall not: </a:t>
            </a:r>
          </a:p>
          <a:p>
            <a:pPr marL="0" indent="0">
              <a:buNone/>
            </a:pPr>
            <a:r>
              <a:rPr lang="en-US" dirty="0"/>
              <a:t>(a) Obstruct another party's access to evidence or alter, destroy or conceal a document or other material having potential evidentiary value for the purpose of obstructing a party's access to evidence. A lawyer shall not counsel or assist another person to do any such act. and counsel.  </a:t>
            </a:r>
          </a:p>
          <a:p>
            <a:pPr marL="0" indent="0">
              <a:buNone/>
            </a:pPr>
            <a:r>
              <a:rPr lang="en-US" dirty="0"/>
              <a:t>(b) Advise or cause a person to secrete himself or herself or to leave the jurisdiction of a tribunal for the purpose of making that person unavailable as a witness therein. </a:t>
            </a:r>
          </a:p>
          <a:p>
            <a:pPr marL="0" indent="0">
              <a:buNone/>
            </a:pPr>
            <a:r>
              <a:rPr lang="en-US" dirty="0"/>
              <a:t>(c) Falsify evidence, counsel or assist a witness to testify falsely, or offer an inducement to a witness that is prohibited by law.  But a lawyer may advance, guarantee, or pay: (1) reasonable expenses incurred by a witness in attending or testifying; (2) reasonable compensation to a witness for lost earnings as a result of attending or testifying; (3) a reasonable fee for the professional services of an expert witness. </a:t>
            </a:r>
          </a:p>
          <a:p>
            <a:pPr marL="0" indent="0">
              <a:buNone/>
            </a:pPr>
            <a:r>
              <a:rPr lang="en-US" dirty="0"/>
              <a:t>(d) Knowingly disobey or advise a client to disregard a standing rule or a ruling of a tribunal made in the course of a proceeding, but the lawyer may take steps, in good faith, to test the validity of such rule or ruling.</a:t>
            </a:r>
          </a:p>
          <a:p>
            <a:pPr marL="0" indent="0">
              <a:buNone/>
            </a:pPr>
            <a:r>
              <a:rPr lang="en-US" dirty="0"/>
              <a:t>(e) Make a frivolous discovery request or fail to make reasonably diligent effort to comply with a legally proper discovery request by an opposing party. </a:t>
            </a:r>
          </a:p>
          <a:p>
            <a:pPr marL="0" indent="0">
              <a:buNone/>
            </a:pPr>
            <a:endParaRPr lang="en-US" dirty="0"/>
          </a:p>
        </p:txBody>
      </p:sp>
    </p:spTree>
    <p:extLst>
      <p:ext uri="{BB962C8B-B14F-4D97-AF65-F5344CB8AC3E}">
        <p14:creationId xmlns:p14="http://schemas.microsoft.com/office/powerpoint/2010/main" val="804742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952F9-EE84-0768-9C14-3F21D2EC8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02FAC0-8378-19AE-5538-EF07284F31B1}"/>
              </a:ext>
            </a:extLst>
          </p:cNvPr>
          <p:cNvSpPr>
            <a:spLocks noGrp="1"/>
          </p:cNvSpPr>
          <p:nvPr>
            <p:ph type="title"/>
          </p:nvPr>
        </p:nvSpPr>
        <p:spPr/>
        <p:txBody>
          <a:bodyPr/>
          <a:lstStyle/>
          <a:p>
            <a:r>
              <a:rPr lang="en-US" dirty="0"/>
              <a:t>Rule 3.4 Fairness to Opposing Party and Counsel </a:t>
            </a:r>
          </a:p>
        </p:txBody>
      </p:sp>
      <p:sp>
        <p:nvSpPr>
          <p:cNvPr id="3" name="Content Placeholder 2">
            <a:extLst>
              <a:ext uri="{FF2B5EF4-FFF2-40B4-BE49-F238E27FC236}">
                <a16:creationId xmlns:a16="http://schemas.microsoft.com/office/drawing/2014/main" id="{A4DD8262-84E8-BBA1-3F8A-0D69F556D6AC}"/>
              </a:ext>
            </a:extLst>
          </p:cNvPr>
          <p:cNvSpPr>
            <a:spLocks noGrp="1"/>
          </p:cNvSpPr>
          <p:nvPr>
            <p:ph idx="1"/>
          </p:nvPr>
        </p:nvSpPr>
        <p:spPr>
          <a:xfrm>
            <a:off x="677334" y="1930401"/>
            <a:ext cx="8596668" cy="4394986"/>
          </a:xfrm>
        </p:spPr>
        <p:txBody>
          <a:bodyPr>
            <a:normAutofit fontScale="92500" lnSpcReduction="20000"/>
          </a:bodyPr>
          <a:lstStyle/>
          <a:p>
            <a:pPr marL="0" indent="0">
              <a:buNone/>
            </a:pPr>
            <a:r>
              <a:rPr lang="en-US" dirty="0"/>
              <a:t>(f) In trial, allude to any matter that the lawyer does not reasonably believe is relevant or that will not be supported by admissible evidence, assert personal knowledge of facts in issue except when testifying as a witness, or state a personal opinion as to the justness of a cause, the credibility of a witness, the culpability of a civil litigant or the guilt or innocence of an accused. </a:t>
            </a:r>
          </a:p>
          <a:p>
            <a:pPr marL="0" indent="0">
              <a:buNone/>
            </a:pPr>
            <a:r>
              <a:rPr lang="en-US" dirty="0"/>
              <a:t>(g) Intentionally or habitually violate any established rule of procedure or of evidence, where such conduct is disruptive of the proceedings. </a:t>
            </a:r>
          </a:p>
          <a:p>
            <a:pPr marL="0" indent="0">
              <a:buNone/>
            </a:pPr>
            <a:r>
              <a:rPr lang="en-US" dirty="0"/>
              <a:t>(h) Request a person other than a client to refrain from voluntarily giving relevant information to another party unless: (1) the information is relevant in a pending civil matter; (2) the person in a civil matter is a relative or a current or former employee or other agent of a client; and (3) the lawyer reasonably believes that the person's interests will not be adversely affected by refraining from giving such information. </a:t>
            </a:r>
          </a:p>
          <a:p>
            <a:pPr marL="0" indent="0">
              <a:buNone/>
            </a:pPr>
            <a:r>
              <a:rPr lang="en-US" dirty="0"/>
              <a:t>(i) Present or threaten to present criminal or disciplinary charges solely to obtain an advantage in a civil matter. </a:t>
            </a:r>
          </a:p>
          <a:p>
            <a:pPr marL="0" indent="0">
              <a:buNone/>
            </a:pPr>
            <a:r>
              <a:rPr lang="en-US" dirty="0"/>
              <a:t>(j) File a suit, initiate criminal charges, assert a position, conduct a defense, delay a trial, or take other action on behalf of the client when the lawyer knows or when it is obvious that such action would serve merely to harass or maliciously injure another.</a:t>
            </a:r>
          </a:p>
          <a:p>
            <a:pPr marL="0" indent="0">
              <a:buNone/>
            </a:pPr>
            <a:endParaRPr lang="en-US" dirty="0"/>
          </a:p>
        </p:txBody>
      </p:sp>
    </p:spTree>
    <p:extLst>
      <p:ext uri="{BB962C8B-B14F-4D97-AF65-F5344CB8AC3E}">
        <p14:creationId xmlns:p14="http://schemas.microsoft.com/office/powerpoint/2010/main" val="35425647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4E4A3-5C0F-8EB1-9824-2667FF4A72CD}"/>
              </a:ext>
            </a:extLst>
          </p:cNvPr>
          <p:cNvSpPr>
            <a:spLocks noGrp="1"/>
          </p:cNvSpPr>
          <p:nvPr>
            <p:ph type="title"/>
          </p:nvPr>
        </p:nvSpPr>
        <p:spPr/>
        <p:txBody>
          <a:bodyPr/>
          <a:lstStyle/>
          <a:p>
            <a:r>
              <a:rPr lang="en-US" dirty="0"/>
              <a:t>Social Media </a:t>
            </a:r>
          </a:p>
        </p:txBody>
      </p:sp>
      <p:sp>
        <p:nvSpPr>
          <p:cNvPr id="3" name="Content Placeholder 2">
            <a:extLst>
              <a:ext uri="{FF2B5EF4-FFF2-40B4-BE49-F238E27FC236}">
                <a16:creationId xmlns:a16="http://schemas.microsoft.com/office/drawing/2014/main" id="{7B085498-EB8F-48D4-6E25-1A55F2F0355B}"/>
              </a:ext>
            </a:extLst>
          </p:cNvPr>
          <p:cNvSpPr>
            <a:spLocks noGrp="1"/>
          </p:cNvSpPr>
          <p:nvPr>
            <p:ph idx="1"/>
          </p:nvPr>
        </p:nvSpPr>
        <p:spPr/>
        <p:txBody>
          <a:bodyPr/>
          <a:lstStyle/>
          <a:p>
            <a:r>
              <a:rPr lang="en-US" dirty="0"/>
              <a:t>DO NOT DELETE ANYTHING!</a:t>
            </a:r>
          </a:p>
          <a:p>
            <a:pPr lvl="1"/>
            <a:r>
              <a:rPr lang="en-US" dirty="0"/>
              <a:t>Allied Concrete Co. v. Lester, 285 Va. 295 (2013). </a:t>
            </a:r>
          </a:p>
        </p:txBody>
      </p:sp>
    </p:spTree>
    <p:extLst>
      <p:ext uri="{BB962C8B-B14F-4D97-AF65-F5344CB8AC3E}">
        <p14:creationId xmlns:p14="http://schemas.microsoft.com/office/powerpoint/2010/main" val="4001145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51770C-7FAF-8EF2-ADA1-BE245925E6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B21094-EA1B-92F6-4762-6DC14BAC925F}"/>
              </a:ext>
            </a:extLst>
          </p:cNvPr>
          <p:cNvSpPr txBox="1"/>
          <p:nvPr/>
        </p:nvSpPr>
        <p:spPr>
          <a:xfrm>
            <a:off x="1286933" y="609600"/>
            <a:ext cx="10197494" cy="1099457"/>
          </a:xfrm>
          <a:prstGeom prst="rect">
            <a:avLst/>
          </a:prstGeom>
        </p:spPr>
        <p:txBody>
          <a:bodyPr vert="horz" lIns="91440" tIns="45720" rIns="91440" bIns="45720" rtlCol="0" anchor="t">
            <a:normAutofit/>
          </a:bodyPr>
          <a:lstStyle/>
          <a:p>
            <a:pPr algn="ctr">
              <a:spcBef>
                <a:spcPct val="0"/>
              </a:spcBef>
              <a:spcAft>
                <a:spcPts val="600"/>
              </a:spcAft>
            </a:pPr>
            <a:r>
              <a:rPr lang="en-US" sz="3600" dirty="0">
                <a:solidFill>
                  <a:schemeClr val="accent1"/>
                </a:solidFill>
                <a:latin typeface="+mj-lt"/>
                <a:ea typeface="+mj-ea"/>
                <a:cs typeface="+mj-cs"/>
              </a:rPr>
              <a:t>The 3 legs of the PI Claim stool</a:t>
            </a:r>
          </a:p>
        </p:txBody>
      </p:sp>
      <p:pic>
        <p:nvPicPr>
          <p:cNvPr id="5" name="Picture 4" descr="A black and white line drawing of a stool&#10;&#10;AI-generated content may be incorrect.">
            <a:extLst>
              <a:ext uri="{FF2B5EF4-FFF2-40B4-BE49-F238E27FC236}">
                <a16:creationId xmlns:a16="http://schemas.microsoft.com/office/drawing/2014/main" id="{61B2E8AF-C9F9-0733-4784-454C56935C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4723" y="1709057"/>
            <a:ext cx="4202553" cy="4071904"/>
          </a:xfrm>
          <a:prstGeom prst="rect">
            <a:avLst/>
          </a:prstGeom>
        </p:spPr>
      </p:pic>
      <p:sp>
        <p:nvSpPr>
          <p:cNvPr id="6" name="TextBox 5">
            <a:extLst>
              <a:ext uri="{FF2B5EF4-FFF2-40B4-BE49-F238E27FC236}">
                <a16:creationId xmlns:a16="http://schemas.microsoft.com/office/drawing/2014/main" id="{B1FA7E53-A271-F545-F0BE-07AB6BF32E17}"/>
              </a:ext>
            </a:extLst>
          </p:cNvPr>
          <p:cNvSpPr txBox="1"/>
          <p:nvPr/>
        </p:nvSpPr>
        <p:spPr>
          <a:xfrm>
            <a:off x="2498545" y="4095337"/>
            <a:ext cx="2092193" cy="584775"/>
          </a:xfrm>
          <a:prstGeom prst="rect">
            <a:avLst/>
          </a:prstGeom>
          <a:noFill/>
        </p:spPr>
        <p:txBody>
          <a:bodyPr wrap="square" rtlCol="0">
            <a:spAutoFit/>
          </a:bodyPr>
          <a:lstStyle/>
          <a:p>
            <a:pPr algn="r"/>
            <a:r>
              <a:rPr lang="en-US" sz="3200" dirty="0"/>
              <a:t>Liability</a:t>
            </a:r>
          </a:p>
        </p:txBody>
      </p:sp>
      <p:sp>
        <p:nvSpPr>
          <p:cNvPr id="7" name="TextBox 6">
            <a:extLst>
              <a:ext uri="{FF2B5EF4-FFF2-40B4-BE49-F238E27FC236}">
                <a16:creationId xmlns:a16="http://schemas.microsoft.com/office/drawing/2014/main" id="{F59E69D0-D5FF-B015-2CF4-EC6960CE45D2}"/>
              </a:ext>
            </a:extLst>
          </p:cNvPr>
          <p:cNvSpPr txBox="1"/>
          <p:nvPr/>
        </p:nvSpPr>
        <p:spPr>
          <a:xfrm>
            <a:off x="5308241" y="5488573"/>
            <a:ext cx="1808508" cy="584775"/>
          </a:xfrm>
          <a:prstGeom prst="rect">
            <a:avLst/>
          </a:prstGeom>
          <a:noFill/>
        </p:spPr>
        <p:txBody>
          <a:bodyPr wrap="none" rtlCol="0">
            <a:spAutoFit/>
          </a:bodyPr>
          <a:lstStyle/>
          <a:p>
            <a:r>
              <a:rPr lang="en-US" sz="3200" dirty="0"/>
              <a:t>Damages</a:t>
            </a:r>
          </a:p>
        </p:txBody>
      </p:sp>
      <p:sp>
        <p:nvSpPr>
          <p:cNvPr id="8" name="TextBox 7">
            <a:extLst>
              <a:ext uri="{FF2B5EF4-FFF2-40B4-BE49-F238E27FC236}">
                <a16:creationId xmlns:a16="http://schemas.microsoft.com/office/drawing/2014/main" id="{06B0FB7E-EA4F-4376-E03C-4058F0F1A8CF}"/>
              </a:ext>
            </a:extLst>
          </p:cNvPr>
          <p:cNvSpPr txBox="1"/>
          <p:nvPr/>
        </p:nvSpPr>
        <p:spPr>
          <a:xfrm>
            <a:off x="7762601" y="4095337"/>
            <a:ext cx="2066591" cy="584775"/>
          </a:xfrm>
          <a:prstGeom prst="rect">
            <a:avLst/>
          </a:prstGeom>
          <a:noFill/>
        </p:spPr>
        <p:txBody>
          <a:bodyPr wrap="none" rtlCol="0">
            <a:spAutoFit/>
          </a:bodyPr>
          <a:lstStyle/>
          <a:p>
            <a:r>
              <a:rPr lang="en-US" sz="3200" dirty="0"/>
              <a:t>Insurance </a:t>
            </a:r>
          </a:p>
        </p:txBody>
      </p:sp>
    </p:spTree>
    <p:extLst>
      <p:ext uri="{BB962C8B-B14F-4D97-AF65-F5344CB8AC3E}">
        <p14:creationId xmlns:p14="http://schemas.microsoft.com/office/powerpoint/2010/main" val="482512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D8651-85C7-41E8-E3FD-E9B4ACC02ECB}"/>
              </a:ext>
            </a:extLst>
          </p:cNvPr>
          <p:cNvSpPr>
            <a:spLocks noGrp="1"/>
          </p:cNvSpPr>
          <p:nvPr>
            <p:ph type="title"/>
          </p:nvPr>
        </p:nvSpPr>
        <p:spPr/>
        <p:txBody>
          <a:bodyPr/>
          <a:lstStyle/>
          <a:p>
            <a:r>
              <a:rPr lang="en-US" dirty="0"/>
              <a:t>Rule 1.7 Conflict of Interest: General Rule</a:t>
            </a:r>
          </a:p>
        </p:txBody>
      </p:sp>
      <p:sp>
        <p:nvSpPr>
          <p:cNvPr id="3" name="Content Placeholder 2">
            <a:extLst>
              <a:ext uri="{FF2B5EF4-FFF2-40B4-BE49-F238E27FC236}">
                <a16:creationId xmlns:a16="http://schemas.microsoft.com/office/drawing/2014/main" id="{A71A0479-9980-017A-2337-5586B4F62149}"/>
              </a:ext>
            </a:extLst>
          </p:cNvPr>
          <p:cNvSpPr>
            <a:spLocks noGrp="1"/>
          </p:cNvSpPr>
          <p:nvPr>
            <p:ph idx="1"/>
          </p:nvPr>
        </p:nvSpPr>
        <p:spPr/>
        <p:txBody>
          <a:bodyPr>
            <a:normAutofit/>
          </a:bodyPr>
          <a:lstStyle/>
          <a:p>
            <a:pPr marL="0" indent="0">
              <a:buNone/>
            </a:pPr>
            <a:r>
              <a:rPr lang="en-US" dirty="0"/>
              <a:t>(a) Except as provided in paragraph (b), a lawyer shall not represent a client if the representation involves a concurrent conflict of interest. A concurrent conflict of interest exists if: </a:t>
            </a:r>
          </a:p>
          <a:p>
            <a:pPr marL="0" indent="0">
              <a:buNone/>
            </a:pPr>
            <a:r>
              <a:rPr lang="en-US" dirty="0"/>
              <a:t>	(1) the representation of one client will be directly adverse to another 	client; </a:t>
            </a:r>
          </a:p>
          <a:p>
            <a:pPr marL="0" indent="0">
              <a:buNone/>
            </a:pPr>
            <a:r>
              <a:rPr lang="en-US" dirty="0"/>
              <a:t>	or </a:t>
            </a:r>
          </a:p>
          <a:p>
            <a:pPr marL="0" indent="0">
              <a:buNone/>
            </a:pPr>
            <a:r>
              <a:rPr lang="en-US" dirty="0"/>
              <a:t>	(2) there is significant risk that the representation of one or more clients will 	be materially limited by the lawyer’s responsibilities to another client, a 	former client or a third person or by a personal interest of the lawyer. </a:t>
            </a:r>
          </a:p>
        </p:txBody>
      </p:sp>
    </p:spTree>
    <p:extLst>
      <p:ext uri="{BB962C8B-B14F-4D97-AF65-F5344CB8AC3E}">
        <p14:creationId xmlns:p14="http://schemas.microsoft.com/office/powerpoint/2010/main" val="1808225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A8ECA-6542-DB81-6D95-7C44986B4C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572C0A-ED6D-96A0-8074-52AC97E8E01E}"/>
              </a:ext>
            </a:extLst>
          </p:cNvPr>
          <p:cNvSpPr>
            <a:spLocks noGrp="1"/>
          </p:cNvSpPr>
          <p:nvPr>
            <p:ph type="title"/>
          </p:nvPr>
        </p:nvSpPr>
        <p:spPr/>
        <p:txBody>
          <a:bodyPr/>
          <a:lstStyle/>
          <a:p>
            <a:r>
              <a:rPr lang="en-US" dirty="0"/>
              <a:t>Rule 1.7 Conflict of Interest: General Rule</a:t>
            </a:r>
          </a:p>
        </p:txBody>
      </p:sp>
      <p:sp>
        <p:nvSpPr>
          <p:cNvPr id="3" name="Content Placeholder 2">
            <a:extLst>
              <a:ext uri="{FF2B5EF4-FFF2-40B4-BE49-F238E27FC236}">
                <a16:creationId xmlns:a16="http://schemas.microsoft.com/office/drawing/2014/main" id="{812742D1-1512-0211-BBFB-415525BD82D0}"/>
              </a:ext>
            </a:extLst>
          </p:cNvPr>
          <p:cNvSpPr>
            <a:spLocks noGrp="1"/>
          </p:cNvSpPr>
          <p:nvPr>
            <p:ph idx="1"/>
          </p:nvPr>
        </p:nvSpPr>
        <p:spPr/>
        <p:txBody>
          <a:bodyPr>
            <a:normAutofit/>
          </a:bodyPr>
          <a:lstStyle/>
          <a:p>
            <a:pPr marL="0" indent="0">
              <a:buNone/>
            </a:pPr>
            <a:r>
              <a:rPr lang="en-US" dirty="0"/>
              <a:t>(b) Notwithstanding the existence of a concurrent conflict of interest under paragraph(a), a lawyer may represent a client if each affected client consents after consultation, and: </a:t>
            </a:r>
          </a:p>
          <a:p>
            <a:pPr marL="0" indent="0">
              <a:buNone/>
            </a:pPr>
            <a:r>
              <a:rPr lang="en-US" dirty="0"/>
              <a:t>	(1) the lawyer reasonably believes that the lawyer will be able to provide 	competent and diligent representation to each affected client; </a:t>
            </a:r>
          </a:p>
          <a:p>
            <a:pPr marL="0" indent="0">
              <a:buNone/>
            </a:pPr>
            <a:r>
              <a:rPr lang="en-US" dirty="0"/>
              <a:t>	(2) the representation is not prohibited by law;  </a:t>
            </a:r>
          </a:p>
          <a:p>
            <a:pPr marL="0" indent="0">
              <a:buNone/>
            </a:pPr>
            <a:r>
              <a:rPr lang="en-US" dirty="0"/>
              <a:t>	(3) the representation does not involve the assertion of a claim by one client 	against another client represented by the lawyer in the same litigation or 	other proceeding before a tribunal; and </a:t>
            </a:r>
          </a:p>
          <a:p>
            <a:pPr marL="0" indent="0">
              <a:buNone/>
            </a:pPr>
            <a:r>
              <a:rPr lang="en-US" dirty="0"/>
              <a:t>	(4) the consent from the client is memorialized in writing. </a:t>
            </a:r>
          </a:p>
        </p:txBody>
      </p:sp>
    </p:spTree>
    <p:extLst>
      <p:ext uri="{BB962C8B-B14F-4D97-AF65-F5344CB8AC3E}">
        <p14:creationId xmlns:p14="http://schemas.microsoft.com/office/powerpoint/2010/main" val="1718918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D4217-17DD-F5B2-473D-C6D4C9512643}"/>
              </a:ext>
            </a:extLst>
          </p:cNvPr>
          <p:cNvSpPr>
            <a:spLocks noGrp="1"/>
          </p:cNvSpPr>
          <p:nvPr>
            <p:ph type="title"/>
          </p:nvPr>
        </p:nvSpPr>
        <p:spPr/>
        <p:txBody>
          <a:bodyPr/>
          <a:lstStyle/>
          <a:p>
            <a:r>
              <a:rPr lang="en-US" dirty="0"/>
              <a:t>LEO 1900 A Lawyer’s Duty to Disclose the Death of a Client </a:t>
            </a:r>
          </a:p>
        </p:txBody>
      </p:sp>
      <p:sp>
        <p:nvSpPr>
          <p:cNvPr id="3" name="Content Placeholder 2">
            <a:extLst>
              <a:ext uri="{FF2B5EF4-FFF2-40B4-BE49-F238E27FC236}">
                <a16:creationId xmlns:a16="http://schemas.microsoft.com/office/drawing/2014/main" id="{9F9DC3C9-75D6-4734-E2CC-2525C9169CE4}"/>
              </a:ext>
            </a:extLst>
          </p:cNvPr>
          <p:cNvSpPr>
            <a:spLocks noGrp="1"/>
          </p:cNvSpPr>
          <p:nvPr>
            <p:ph idx="1"/>
          </p:nvPr>
        </p:nvSpPr>
        <p:spPr/>
        <p:txBody>
          <a:bodyPr/>
          <a:lstStyle/>
          <a:p>
            <a:r>
              <a:rPr lang="en-US" dirty="0"/>
              <a:t>The lawyer must disclose the client’s death to opposing counsel or the opposing party if pro se before any further substantive communication. If the matter is before a court, the lawyer must disclose the client’s death to the court no later than the next communication with, or appearance before, the court.</a:t>
            </a:r>
          </a:p>
        </p:txBody>
      </p:sp>
    </p:spTree>
    <p:extLst>
      <p:ext uri="{BB962C8B-B14F-4D97-AF65-F5344CB8AC3E}">
        <p14:creationId xmlns:p14="http://schemas.microsoft.com/office/powerpoint/2010/main" val="37338918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7A3C-B813-E0F0-08B1-5B450D960357}"/>
              </a:ext>
            </a:extLst>
          </p:cNvPr>
          <p:cNvSpPr>
            <a:spLocks noGrp="1"/>
          </p:cNvSpPr>
          <p:nvPr>
            <p:ph type="title"/>
          </p:nvPr>
        </p:nvSpPr>
        <p:spPr/>
        <p:txBody>
          <a:bodyPr/>
          <a:lstStyle/>
          <a:p>
            <a:r>
              <a:rPr lang="en-US" dirty="0"/>
              <a:t>Disciplinary Process Overview</a:t>
            </a:r>
          </a:p>
        </p:txBody>
      </p:sp>
      <p:sp>
        <p:nvSpPr>
          <p:cNvPr id="3" name="Content Placeholder 2">
            <a:extLst>
              <a:ext uri="{FF2B5EF4-FFF2-40B4-BE49-F238E27FC236}">
                <a16:creationId xmlns:a16="http://schemas.microsoft.com/office/drawing/2014/main" id="{9A0B65F9-A17E-A907-3213-E1B87BC91298}"/>
              </a:ext>
            </a:extLst>
          </p:cNvPr>
          <p:cNvSpPr>
            <a:spLocks noGrp="1"/>
          </p:cNvSpPr>
          <p:nvPr>
            <p:ph idx="1"/>
          </p:nvPr>
        </p:nvSpPr>
        <p:spPr>
          <a:xfrm>
            <a:off x="677334" y="1715678"/>
            <a:ext cx="8596668" cy="4600281"/>
          </a:xfrm>
        </p:spPr>
        <p:txBody>
          <a:bodyPr>
            <a:normAutofit/>
          </a:bodyPr>
          <a:lstStyle/>
          <a:p>
            <a:pPr>
              <a:buFont typeface="+mj-lt"/>
              <a:buAutoNum type="arabicParenR"/>
            </a:pPr>
            <a:r>
              <a:rPr lang="en-US" sz="2000" dirty="0"/>
              <a:t>Complaint Made and Intake Process</a:t>
            </a:r>
          </a:p>
          <a:p>
            <a:pPr>
              <a:buFont typeface="+mj-lt"/>
              <a:buAutoNum type="arabicParenR"/>
            </a:pPr>
            <a:r>
              <a:rPr lang="en-US" sz="2000" dirty="0"/>
              <a:t>Referral to Bar Counsel and Investigation</a:t>
            </a:r>
          </a:p>
          <a:p>
            <a:pPr>
              <a:buFont typeface="+mj-lt"/>
              <a:buAutoNum type="arabicParenR"/>
            </a:pPr>
            <a:r>
              <a:rPr lang="en-US" sz="2000" dirty="0"/>
              <a:t>Referral to District Subcommittee</a:t>
            </a:r>
          </a:p>
          <a:p>
            <a:pPr>
              <a:buFont typeface="+mj-lt"/>
              <a:buAutoNum type="arabicParenR"/>
            </a:pPr>
            <a:r>
              <a:rPr lang="en-US" sz="2000" dirty="0"/>
              <a:t>Bar Counsel Recommendation</a:t>
            </a:r>
          </a:p>
          <a:p>
            <a:pPr>
              <a:buFont typeface="+mj-lt"/>
              <a:buAutoNum type="arabicParenR"/>
            </a:pPr>
            <a:r>
              <a:rPr lang="en-US" sz="2000" dirty="0"/>
              <a:t>District Subcommittee Meeting and Sanctions</a:t>
            </a:r>
          </a:p>
          <a:p>
            <a:pPr>
              <a:buFont typeface="+mj-lt"/>
              <a:buAutoNum type="arabicParenR"/>
            </a:pPr>
            <a:r>
              <a:rPr lang="en-US" sz="2000" dirty="0"/>
              <a:t>District Committee Meeting and Sanctions</a:t>
            </a:r>
          </a:p>
          <a:p>
            <a:pPr>
              <a:buFont typeface="+mj-lt"/>
              <a:buAutoNum type="arabicParenR"/>
            </a:pPr>
            <a:r>
              <a:rPr lang="en-US" sz="2000" dirty="0"/>
              <a:t>Disciplinary Board and/or Three Judge Circuit Court and Sanctions</a:t>
            </a:r>
          </a:p>
          <a:p>
            <a:pPr>
              <a:buFont typeface="+mj-lt"/>
              <a:buAutoNum type="arabicParenR"/>
            </a:pPr>
            <a:r>
              <a:rPr lang="en-US" sz="2000" dirty="0"/>
              <a:t>Res Judicata Only Applies to Action by Subcommittee</a:t>
            </a:r>
          </a:p>
        </p:txBody>
      </p:sp>
    </p:spTree>
    <p:extLst>
      <p:ext uri="{BB962C8B-B14F-4D97-AF65-F5344CB8AC3E}">
        <p14:creationId xmlns:p14="http://schemas.microsoft.com/office/powerpoint/2010/main" val="311602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262A-66FB-42E4-99B0-5D0F787DE1C5}"/>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r>
              <a:rPr lang="en-US" sz="5400" dirty="0"/>
              <a:t>Change 1: Increased Minimum Limits to 50K/100K</a:t>
            </a:r>
          </a:p>
        </p:txBody>
      </p:sp>
    </p:spTree>
    <p:extLst>
      <p:ext uri="{BB962C8B-B14F-4D97-AF65-F5344CB8AC3E}">
        <p14:creationId xmlns:p14="http://schemas.microsoft.com/office/powerpoint/2010/main" val="76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5A286-C7D7-4981-E6A6-960F9C3F577E}"/>
              </a:ext>
            </a:extLst>
          </p:cNvPr>
          <p:cNvSpPr>
            <a:spLocks noGrp="1"/>
          </p:cNvSpPr>
          <p:nvPr>
            <p:ph type="title"/>
          </p:nvPr>
        </p:nvSpPr>
        <p:spPr/>
        <p:txBody>
          <a:bodyPr>
            <a:normAutofit fontScale="90000"/>
          </a:bodyPr>
          <a:lstStyle/>
          <a:p>
            <a:r>
              <a:rPr lang="en-US" kern="100" dirty="0">
                <a:latin typeface="Times New Roman" panose="02020603050405020304" pitchFamily="18" charset="0"/>
                <a:ea typeface="Aptos" panose="020B0004020202020204" pitchFamily="34" charset="0"/>
                <a:cs typeface="Times New Roman" panose="02020603050405020304" pitchFamily="18" charset="0"/>
              </a:rPr>
              <a:t>B. For all policies </a:t>
            </a:r>
            <a:r>
              <a:rPr lang="en-US" b="1" kern="100" dirty="0">
                <a:latin typeface="Times New Roman" panose="02020603050405020304" pitchFamily="18" charset="0"/>
                <a:ea typeface="Aptos" panose="020B0004020202020204" pitchFamily="34" charset="0"/>
                <a:cs typeface="Times New Roman" panose="02020603050405020304" pitchFamily="18" charset="0"/>
              </a:rPr>
              <a:t>effective</a:t>
            </a:r>
            <a:r>
              <a:rPr lang="en-US" kern="100" dirty="0">
                <a:latin typeface="Times New Roman" panose="02020603050405020304" pitchFamily="18" charset="0"/>
                <a:ea typeface="Aptos" panose="020B0004020202020204" pitchFamily="34" charset="0"/>
                <a:cs typeface="Times New Roman" panose="02020603050405020304" pitchFamily="18" charset="0"/>
              </a:rPr>
              <a:t> on or after </a:t>
            </a:r>
            <a:r>
              <a:rPr lang="en-US" b="1" kern="100" dirty="0">
                <a:latin typeface="Times New Roman" panose="02020603050405020304" pitchFamily="18" charset="0"/>
                <a:ea typeface="Aptos" panose="020B0004020202020204" pitchFamily="34" charset="0"/>
                <a:cs typeface="Times New Roman" panose="02020603050405020304" pitchFamily="18" charset="0"/>
              </a:rPr>
              <a:t>January 1, 2025</a:t>
            </a:r>
            <a:r>
              <a:rPr lang="en-US" kern="100" dirty="0">
                <a:latin typeface="Times New Roman" panose="02020603050405020304" pitchFamily="18" charset="0"/>
                <a:ea typeface="Aptos" panose="020B0004020202020204" pitchFamily="34" charset="0"/>
                <a:cs typeface="Times New Roman" panose="02020603050405020304" pitchFamily="18" charset="0"/>
              </a:rPr>
              <a:t>, every motor vehicle owner's policy shall:</a:t>
            </a:r>
            <a:br>
              <a:rPr lang="en-US" b="1" u="sng" kern="100" dirty="0">
                <a:latin typeface="Times New Roman" panose="02020603050405020304" pitchFamily="18"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2375801-3B58-E71E-DD68-24C15D229B06}"/>
              </a:ext>
            </a:extLst>
          </p:cNvPr>
          <p:cNvSpPr>
            <a:spLocks noGrp="1"/>
          </p:cNvSpPr>
          <p:nvPr>
            <p:ph idx="1"/>
          </p:nvPr>
        </p:nvSpPr>
        <p:spPr>
          <a:xfrm>
            <a:off x="185530" y="1709531"/>
            <a:ext cx="10164418" cy="4331832"/>
          </a:xfrm>
        </p:spPr>
        <p:txBody>
          <a:bodyPr>
            <a:normAutofit/>
          </a:bodyPr>
          <a:lstStyle/>
          <a:p>
            <a:pPr marL="571500" marR="914400" indent="0" algn="just">
              <a:lnSpc>
                <a:spcPct val="115000"/>
              </a:lnSpc>
              <a:spcAft>
                <a:spcPts val="800"/>
              </a:spcAft>
              <a:buNone/>
            </a:pP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3. Insure the insured or other person against loss from any liability imposed by law for damages, including damages for care and loss of services, because of bodily injury to or death of any person, and injury to or destruction of property caused by an accident and arising out of the ownership, use, or operation of such motor vehicle or vehicles within the Commonwealth, any other state in the United States, or Canada, subject to a limit exclusive of interest and costs, with respect to each motor vehicle, </a:t>
            </a:r>
            <a:r>
              <a:rPr lang="en-US"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of $50,000 because of bodily injury to or death of one person in any one accident and, subject to the limit for one person, to a limit of $100,000 because of bodily injury to or death of two or more persons in any one accident</a:t>
            </a: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and to a limit of $25,000 because of injury to or destruction of property of others in any one accident.</a:t>
            </a:r>
          </a:p>
          <a:p>
            <a:pPr marL="571500" marR="914400" indent="0" algn="just">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Virginia Code § 46.2–472(3).</a:t>
            </a:r>
          </a:p>
          <a:p>
            <a:endParaRPr lang="en-US" dirty="0"/>
          </a:p>
        </p:txBody>
      </p:sp>
    </p:spTree>
    <p:extLst>
      <p:ext uri="{BB962C8B-B14F-4D97-AF65-F5344CB8AC3E}">
        <p14:creationId xmlns:p14="http://schemas.microsoft.com/office/powerpoint/2010/main" val="4268175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09120-E9F0-18E6-D945-BE49979F211E}"/>
              </a:ext>
            </a:extLst>
          </p:cNvPr>
          <p:cNvSpPr>
            <a:spLocks noGrp="1"/>
          </p:cNvSpPr>
          <p:nvPr>
            <p:ph type="title"/>
          </p:nvPr>
        </p:nvSpPr>
        <p:spPr/>
        <p:txBody>
          <a:bodyPr/>
          <a:lstStyle/>
          <a:p>
            <a:r>
              <a:rPr lang="en-US" dirty="0"/>
              <a:t>Hypothetical: Polly v. Dan</a:t>
            </a:r>
          </a:p>
        </p:txBody>
      </p:sp>
      <p:sp>
        <p:nvSpPr>
          <p:cNvPr id="3" name="Content Placeholder 2">
            <a:extLst>
              <a:ext uri="{FF2B5EF4-FFF2-40B4-BE49-F238E27FC236}">
                <a16:creationId xmlns:a16="http://schemas.microsoft.com/office/drawing/2014/main" id="{87066578-5258-49F3-DA14-21BB97E0FDD4}"/>
              </a:ext>
            </a:extLst>
          </p:cNvPr>
          <p:cNvSpPr>
            <a:spLocks noGrp="1"/>
          </p:cNvSpPr>
          <p:nvPr>
            <p:ph sz="half" idx="1"/>
          </p:nvPr>
        </p:nvSpPr>
        <p:spPr/>
        <p:txBody>
          <a:bodyPr/>
          <a:lstStyle/>
          <a:p>
            <a:r>
              <a:rPr lang="en-US" dirty="0"/>
              <a:t>Polly Plaintiff </a:t>
            </a:r>
          </a:p>
          <a:p>
            <a:pPr lvl="1"/>
            <a:r>
              <a:rPr lang="en-US" dirty="0"/>
              <a:t>Progressive 50K/100K</a:t>
            </a:r>
          </a:p>
          <a:p>
            <a:pPr lvl="1"/>
            <a:r>
              <a:rPr lang="en-US" dirty="0"/>
              <a:t>Lives with her mom </a:t>
            </a:r>
          </a:p>
          <a:p>
            <a:pPr lvl="2"/>
            <a:r>
              <a:rPr lang="en-US" dirty="0"/>
              <a:t>Mom is insured by Geico 100k/300K  </a:t>
            </a:r>
          </a:p>
          <a:p>
            <a:pPr lvl="1"/>
            <a:endParaRPr lang="en-US" dirty="0"/>
          </a:p>
        </p:txBody>
      </p:sp>
      <p:sp>
        <p:nvSpPr>
          <p:cNvPr id="4" name="Content Placeholder 3">
            <a:extLst>
              <a:ext uri="{FF2B5EF4-FFF2-40B4-BE49-F238E27FC236}">
                <a16:creationId xmlns:a16="http://schemas.microsoft.com/office/drawing/2014/main" id="{DB3EB1A3-F2CA-A78A-EA15-117C31C93200}"/>
              </a:ext>
            </a:extLst>
          </p:cNvPr>
          <p:cNvSpPr>
            <a:spLocks noGrp="1"/>
          </p:cNvSpPr>
          <p:nvPr>
            <p:ph sz="half" idx="2"/>
          </p:nvPr>
        </p:nvSpPr>
        <p:spPr/>
        <p:txBody>
          <a:bodyPr/>
          <a:lstStyle/>
          <a:p>
            <a:r>
              <a:rPr lang="en-US" dirty="0"/>
              <a:t>Dan Defendant </a:t>
            </a:r>
          </a:p>
          <a:p>
            <a:pPr lvl="1"/>
            <a:r>
              <a:rPr lang="en-US" dirty="0"/>
              <a:t>State Farm 50K/100K</a:t>
            </a:r>
          </a:p>
        </p:txBody>
      </p:sp>
    </p:spTree>
    <p:extLst>
      <p:ext uri="{BB962C8B-B14F-4D97-AF65-F5344CB8AC3E}">
        <p14:creationId xmlns:p14="http://schemas.microsoft.com/office/powerpoint/2010/main" val="37097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5D4F78-8688-8B7D-A5BD-143B1B8DD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5B487-D9F0-2BBB-EB0E-02CE353DD949}"/>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r>
              <a:rPr lang="en-US" sz="5400" dirty="0"/>
              <a:t>Change 2: </a:t>
            </a:r>
            <a:br>
              <a:rPr lang="en-US" sz="5400" dirty="0"/>
            </a:br>
            <a:r>
              <a:rPr lang="en-US" sz="5400" dirty="0"/>
              <a:t>No UIM offset </a:t>
            </a:r>
          </a:p>
        </p:txBody>
      </p:sp>
    </p:spTree>
    <p:extLst>
      <p:ext uri="{BB962C8B-B14F-4D97-AF65-F5344CB8AC3E}">
        <p14:creationId xmlns:p14="http://schemas.microsoft.com/office/powerpoint/2010/main" val="480614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E50FE-0D54-9F16-8985-0C542D7C09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BA737-CB0B-0A0B-E974-7D31F2A6C7FE}"/>
              </a:ext>
            </a:extLst>
          </p:cNvPr>
          <p:cNvSpPr>
            <a:spLocks noGrp="1"/>
          </p:cNvSpPr>
          <p:nvPr>
            <p:ph idx="1"/>
          </p:nvPr>
        </p:nvSpPr>
        <p:spPr>
          <a:xfrm>
            <a:off x="185530" y="1564849"/>
            <a:ext cx="10164418" cy="4476514"/>
          </a:xfrm>
        </p:spPr>
        <p:txBody>
          <a:bodyPr>
            <a:normAutofit/>
          </a:bodyPr>
          <a:lstStyle/>
          <a:p>
            <a:pPr marL="571500" marR="914400" indent="0" algn="just">
              <a:lnSpc>
                <a:spcPct val="115000"/>
              </a:lnSpc>
              <a:spcAft>
                <a:spcPts val="800"/>
              </a:spcAft>
              <a:buNone/>
            </a:pPr>
            <a:endPar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571500" marR="914400" indent="0" algn="just">
              <a:lnSpc>
                <a:spcPct val="115000"/>
              </a:lnSpc>
              <a:spcAft>
                <a:spcPts val="800"/>
              </a:spcAft>
              <a:buNone/>
            </a:pP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The endorsement shall provide that </a:t>
            </a:r>
            <a:r>
              <a:rPr lang="en-US"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underinsured motorist coverage shall be paid without any credit for the bodily injury and property damage coverage available for payment</a:t>
            </a: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800" b="0" u="none" strike="noStrike"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unless</a:t>
            </a: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any one named insured signs an </a:t>
            </a:r>
            <a:r>
              <a:rPr lang="en-US" sz="1800" b="0" u="none" strike="noStrike"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election to reduce</a:t>
            </a:r>
            <a:r>
              <a:rPr lang="en-US" sz="1800" b="0"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any underinsured motorist coverage payments by the bodily injury liability or property damage liability coverage available for payment by notifying the insurer as provided in subsection C of § 38.2-2202. </a:t>
            </a:r>
            <a:r>
              <a:rPr lang="en-US" sz="1800" b="0" u="none" strike="noStrike"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This election by any one named insured shall be binding upon all insureds under such policy.</a:t>
            </a:r>
          </a:p>
          <a:p>
            <a:pPr marL="571500" marR="914400" indent="0" algn="just">
              <a:lnSpc>
                <a:spcPct val="115000"/>
              </a:lnSpc>
              <a:spcAft>
                <a:spcPts val="800"/>
              </a:spcAft>
              <a:buNone/>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Virginia Code § 46.2–472(3).</a:t>
            </a:r>
          </a:p>
          <a:p>
            <a:endParaRPr lang="en-US" dirty="0"/>
          </a:p>
        </p:txBody>
      </p:sp>
    </p:spTree>
    <p:extLst>
      <p:ext uri="{BB962C8B-B14F-4D97-AF65-F5344CB8AC3E}">
        <p14:creationId xmlns:p14="http://schemas.microsoft.com/office/powerpoint/2010/main" val="3471954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A2DB9-EC54-1895-2762-DD1E4E06C4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E5DE8-CFCE-5F53-372F-59983F120B27}"/>
              </a:ext>
            </a:extLst>
          </p:cNvPr>
          <p:cNvSpPr>
            <a:spLocks noGrp="1"/>
          </p:cNvSpPr>
          <p:nvPr>
            <p:ph type="title"/>
          </p:nvPr>
        </p:nvSpPr>
        <p:spPr/>
        <p:txBody>
          <a:bodyPr/>
          <a:lstStyle/>
          <a:p>
            <a:r>
              <a:rPr lang="en-US" dirty="0"/>
              <a:t>Hypothetical: Polly v. Dan</a:t>
            </a:r>
          </a:p>
        </p:txBody>
      </p:sp>
      <p:sp>
        <p:nvSpPr>
          <p:cNvPr id="3" name="Content Placeholder 2">
            <a:extLst>
              <a:ext uri="{FF2B5EF4-FFF2-40B4-BE49-F238E27FC236}">
                <a16:creationId xmlns:a16="http://schemas.microsoft.com/office/drawing/2014/main" id="{0262B89E-7E2F-8C9C-D9E9-D7B4454EF940}"/>
              </a:ext>
            </a:extLst>
          </p:cNvPr>
          <p:cNvSpPr>
            <a:spLocks noGrp="1"/>
          </p:cNvSpPr>
          <p:nvPr>
            <p:ph sz="half" idx="1"/>
          </p:nvPr>
        </p:nvSpPr>
        <p:spPr>
          <a:xfrm>
            <a:off x="677334" y="2160589"/>
            <a:ext cx="4184035" cy="1638413"/>
          </a:xfrm>
        </p:spPr>
        <p:txBody>
          <a:bodyPr/>
          <a:lstStyle/>
          <a:p>
            <a:r>
              <a:rPr lang="en-US" dirty="0"/>
              <a:t>Polly Plaintiff </a:t>
            </a:r>
          </a:p>
          <a:p>
            <a:pPr lvl="1"/>
            <a:r>
              <a:rPr lang="en-US" dirty="0"/>
              <a:t>Progressive 50K/100K</a:t>
            </a:r>
          </a:p>
          <a:p>
            <a:pPr lvl="1"/>
            <a:r>
              <a:rPr lang="en-US" dirty="0"/>
              <a:t>Lives with her mom </a:t>
            </a:r>
          </a:p>
          <a:p>
            <a:pPr lvl="2"/>
            <a:r>
              <a:rPr lang="en-US" dirty="0"/>
              <a:t>Mom is insured by Geico 100k/300K  </a:t>
            </a:r>
          </a:p>
          <a:p>
            <a:pPr lvl="1"/>
            <a:endParaRPr lang="en-US" dirty="0"/>
          </a:p>
        </p:txBody>
      </p:sp>
      <p:sp>
        <p:nvSpPr>
          <p:cNvPr id="4" name="Content Placeholder 3">
            <a:extLst>
              <a:ext uri="{FF2B5EF4-FFF2-40B4-BE49-F238E27FC236}">
                <a16:creationId xmlns:a16="http://schemas.microsoft.com/office/drawing/2014/main" id="{0884BD0E-9F1F-5405-C187-EF3ECCFD011B}"/>
              </a:ext>
            </a:extLst>
          </p:cNvPr>
          <p:cNvSpPr>
            <a:spLocks noGrp="1"/>
          </p:cNvSpPr>
          <p:nvPr>
            <p:ph sz="half" idx="2"/>
          </p:nvPr>
        </p:nvSpPr>
        <p:spPr>
          <a:xfrm>
            <a:off x="5089970" y="2160590"/>
            <a:ext cx="4184034" cy="1320800"/>
          </a:xfrm>
        </p:spPr>
        <p:txBody>
          <a:bodyPr/>
          <a:lstStyle/>
          <a:p>
            <a:r>
              <a:rPr lang="en-US" dirty="0"/>
              <a:t>Dan Defendant </a:t>
            </a:r>
          </a:p>
          <a:p>
            <a:pPr lvl="1"/>
            <a:r>
              <a:rPr lang="en-US" dirty="0"/>
              <a:t>State Farm 50K/100K</a:t>
            </a:r>
          </a:p>
        </p:txBody>
      </p:sp>
    </p:spTree>
    <p:extLst>
      <p:ext uri="{BB962C8B-B14F-4D97-AF65-F5344CB8AC3E}">
        <p14:creationId xmlns:p14="http://schemas.microsoft.com/office/powerpoint/2010/main" val="26957762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10225</TotalTime>
  <Words>3124</Words>
  <Application>Microsoft Office PowerPoint</Application>
  <PresentationFormat>Widescreen</PresentationFormat>
  <Paragraphs>150</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Aptos</vt:lpstr>
      <vt:lpstr>Arial</vt:lpstr>
      <vt:lpstr>Times New Roman</vt:lpstr>
      <vt:lpstr>Trebuchet MS</vt:lpstr>
      <vt:lpstr>Wingdings 3</vt:lpstr>
      <vt:lpstr>Facet</vt:lpstr>
      <vt:lpstr>PowerPoint Presentation</vt:lpstr>
      <vt:lpstr>PowerPoint Presentation</vt:lpstr>
      <vt:lpstr>PowerPoint Presentation</vt:lpstr>
      <vt:lpstr>Change 1: Increased Minimum Limits to 50K/100K</vt:lpstr>
      <vt:lpstr>B. For all policies effective on or after January 1, 2025, every motor vehicle owner's policy shall: </vt:lpstr>
      <vt:lpstr>Hypothetical: Polly v. Dan</vt:lpstr>
      <vt:lpstr>Change 2:  No UIM offset </vt:lpstr>
      <vt:lpstr>PowerPoint Presentation</vt:lpstr>
      <vt:lpstr>Hypothetical: Polly v. Dan</vt:lpstr>
      <vt:lpstr>Hypothetical: Polly v. Dan</vt:lpstr>
      <vt:lpstr>Hypothetical: Polly v. Dan</vt:lpstr>
      <vt:lpstr>Change 3: Tender and Walk</vt:lpstr>
      <vt:lpstr>PowerPoint Presentation</vt:lpstr>
      <vt:lpstr>PowerPoint Presentation</vt:lpstr>
      <vt:lpstr>Change 4: UM/UIM Bad Faith </vt:lpstr>
      <vt:lpstr>Virginia Code § 8.01-66.1(D):</vt:lpstr>
      <vt:lpstr>PowerPoint Presentation</vt:lpstr>
      <vt:lpstr>PowerPoint Presentation</vt:lpstr>
      <vt:lpstr>Rule 1:15 Safekeeping Property</vt:lpstr>
      <vt:lpstr>Rule 1:15 Safekeeping Property</vt:lpstr>
      <vt:lpstr>LEO 1865: Obligations of a Lawyer in Handling Settlement Funds When a Third-Party Lien or Claim is Asserted</vt:lpstr>
      <vt:lpstr>LEO 1878: Successor Counsel’s Ethical Duty to Include in a Written Engagement Agreement Provisions Relating to Predecessor Counsel’s Quantum Meruit Legal Fee Claim in a Contingent Fee Matter. </vt:lpstr>
      <vt:lpstr>Rule 1:5 Fees</vt:lpstr>
      <vt:lpstr>Rule 1:5 Fees</vt:lpstr>
      <vt:lpstr>Rule 4.2 Communication With Persons Represented By Counsel </vt:lpstr>
      <vt:lpstr>Rule 4.3 Dealing With Unrepresented Persons </vt:lpstr>
      <vt:lpstr>Rule 3.4 Fairness to Opposing Party and Counsel </vt:lpstr>
      <vt:lpstr>Rule 3.4 Fairness to Opposing Party and Counsel </vt:lpstr>
      <vt:lpstr>Social Media </vt:lpstr>
      <vt:lpstr>Rule 1.7 Conflict of Interest: General Rule</vt:lpstr>
      <vt:lpstr>Rule 1.7 Conflict of Interest: General Rule</vt:lpstr>
      <vt:lpstr>LEO 1900 A Lawyer’s Duty to Disclose the Death of a Client </vt:lpstr>
      <vt:lpstr>Disciplinary Process Overview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Summer Intern 2</dc:creator>
  <cp:lastModifiedBy>Bailey Gifford</cp:lastModifiedBy>
  <cp:revision>12</cp:revision>
  <cp:lastPrinted>2025-06-04T14:16:52Z</cp:lastPrinted>
  <dcterms:created xsi:type="dcterms:W3CDTF">2025-05-21T13:21:44Z</dcterms:created>
  <dcterms:modified xsi:type="dcterms:W3CDTF">2025-06-04T14:28:36Z</dcterms:modified>
</cp:coreProperties>
</file>