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78FD2-A493-488D-B9B2-9969E265E63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1F426-4EC1-4975-B2E9-F9BADCEE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9E6F-5721-2CB7-8526-62529B05B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9F7FD-F013-4DD7-949E-E65EAE44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91AFC-0DFD-640E-9FCF-3CD5BBCD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C4E7D-CF3B-440F-C744-692557BA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FDB9F-9A7F-8F08-A626-7DEFF1C2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4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2390-D161-9C95-21DD-BDE22E62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8CB56-C0D0-4C31-22BE-C8612D157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2479-7735-E86A-FF60-C2F50DB6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9118-FF60-4E19-D4DA-9372AA0C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2A2A8-2AD7-19A4-EBBE-77D34AEB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701A9-48FF-C54B-4C70-18DC756B1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56279-18C3-B8F2-DB9A-841AA7146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9F46-D698-803D-8267-BBE41227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61658-46A0-DF4F-4682-A0946AE4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41EB2-1BB0-F23C-13D8-02C6EFAA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17687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27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26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861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023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3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243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9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6D4E-4483-BDDE-DE4D-3C408401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E0D2C-B8C7-61C1-CC38-39ED9280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17DF4-6835-F7A3-1516-4EE104A1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192D-5495-55A2-5711-1080B271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A031D-3D62-E4C3-2303-252DA74B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4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3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2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1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2481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EEA1-F4A6-1CC9-AD59-1B9D1158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677DB-3A85-676A-7404-E1F0DBFF2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DF67E-7502-2B82-5228-6BAE90C2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AB2A0-947A-BB7D-2992-E4C4704F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15E2D-C143-5802-1BE7-B9FBF121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4689-E6E1-9AF7-B3D8-0AB54626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3CC75-A554-2F1C-2C09-9E9DB6F07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2E1FC-161B-15B4-F051-86DC31BC6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73493-A797-FD92-4016-A9C3C4FF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24770-8F30-3D40-42AE-C38D3F3A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B8EAD-F59E-AE91-3C1B-0EA96420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0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162C-0034-D18C-FA19-EA43CECA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504C1-C67E-99AA-DE1D-B0A66B866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374C9-3644-E8FF-7885-CA68FC8E8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873FD-817F-3875-2234-9AC74C1DE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79C8B-1EE5-BA4D-AF37-01A72DA30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44989-1770-EFA1-4C1E-C0D9DFA7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61AA56-2E75-727A-76EA-F8EE25B2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6B0A9-F27F-68CE-3700-7B662E99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BBE9-6605-3FB0-7ECC-75A0F7AF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0DE58-AB50-1DC6-103C-0B100076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A5928-DB1A-07C6-8C88-214AC904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EE7EE-DC1D-B351-A8AB-0F747DC1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7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1B23B-9A52-8D6F-3AA2-5E5DDE63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A116A-9632-F32E-D140-52D7F9A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041B4-F4F0-8B5F-9133-98F0643E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D447-11D3-56B6-831E-3CADE9AF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9840F-F48B-DA7C-312E-739AB4E47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AFDE2-BB4C-14B9-64FD-3B8CEE0A1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D6194-E23B-D1B7-7777-3F2C1590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F6404-EF26-EC7F-C28F-3FFBF682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5C6B7-2F0D-645E-D009-AB3F6E34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3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8958-2438-9B89-3D01-D3D3D40B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C67B3D-E063-D0DC-144A-91704AE9F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9FA0F-FC40-A2D8-A7E0-250B0B14E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D6B86-737B-9C2E-AEEE-A0E6A76E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FEBA2-5DEF-2C04-645E-4487847E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146C5-CC7A-47E6-0940-464A2A50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0F44B-42EE-CAF8-8AB7-BBB1AC3E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C74B5-7C6D-001C-2CA3-666C6B2F1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F328-7662-BD0D-8F0A-A9BB5064B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CFD2-D3F0-4269-B63D-3FD137E7E4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D810-D069-096A-4151-88BCF734A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06350-8CCE-F4DA-71FA-B008BA8A3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DBA6-F0DD-48E5-9EC7-EDE17D3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2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6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5ACBF0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pos="1272">
          <p15:clr>
            <a:srgbClr val="9FCC3B"/>
          </p15:clr>
        </p15:guide>
        <p15:guide id="6" pos="2544">
          <p15:clr>
            <a:srgbClr val="9FCC3B"/>
          </p15:clr>
        </p15:guide>
        <p15:guide id="7" pos="5112">
          <p15:clr>
            <a:srgbClr val="9FCC3B"/>
          </p15:clr>
        </p15:guide>
        <p15:guide id="8" pos="6408">
          <p15:clr>
            <a:srgbClr val="9FCC3B"/>
          </p15:clr>
        </p15:guide>
        <p15:guide id="9" pos="3940">
          <p15:clr>
            <a:srgbClr val="F26B43"/>
          </p15:clr>
        </p15:guide>
        <p15:guide id="10" pos="710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>
            <a:normAutofit/>
          </a:bodyPr>
          <a:lstStyle/>
          <a:p>
            <a:r>
              <a:rPr lang="en-US" sz="4800" dirty="0"/>
              <a:t>Landlord/Tenant practice in general district court</a:t>
            </a:r>
            <a:br>
              <a:rPr lang="en-US" sz="4800" dirty="0"/>
            </a:br>
            <a:r>
              <a:rPr lang="en-US" sz="1400" dirty="0"/>
              <a:t>Judges Paul D. Merullo and Wanda j. Cooper</a:t>
            </a:r>
            <a:br>
              <a:rPr lang="en-US" sz="1400" dirty="0"/>
            </a:br>
            <a:r>
              <a:rPr lang="en-US" sz="1400" dirty="0"/>
              <a:t>Virginia Beach Bar Association Bench/Bar conference</a:t>
            </a:r>
            <a:br>
              <a:rPr lang="en-US" sz="1400" dirty="0"/>
            </a:br>
            <a:r>
              <a:rPr lang="en-US" sz="1400" dirty="0"/>
              <a:t>august 15, 2024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CF411-87A2-68AF-0A84-D92B8BD31C36}"/>
              </a:ext>
            </a:extLst>
          </p:cNvPr>
          <p:cNvSpPr txBox="1"/>
          <p:nvPr/>
        </p:nvSpPr>
        <p:spPr>
          <a:xfrm>
            <a:off x="1417320" y="566928"/>
            <a:ext cx="912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Virginia Residential Landlord/Tenant Act:  Va. Code 55.1-1201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Examples of significance of whether the VRLTA applies to a tenancy?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DC9BE-BCDF-8D54-F9BF-47AF2996F15B}"/>
              </a:ext>
            </a:extLst>
          </p:cNvPr>
          <p:cNvSpPr txBox="1"/>
          <p:nvPr/>
        </p:nvSpPr>
        <p:spPr>
          <a:xfrm>
            <a:off x="841248" y="1819656"/>
            <a:ext cx="5010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Tenancy NOT covered by the VRLTA:</a:t>
            </a:r>
          </a:p>
          <a:p>
            <a:endParaRPr lang="en-US" dirty="0"/>
          </a:p>
          <a:p>
            <a:r>
              <a:rPr lang="en-US" dirty="0"/>
              <a:t>Landlord may resort to “self-help” eviction without necessity of filing unlawful detainer</a:t>
            </a:r>
          </a:p>
          <a:p>
            <a:endParaRPr lang="en-US" dirty="0"/>
          </a:p>
          <a:p>
            <a:r>
              <a:rPr lang="en-US" dirty="0"/>
              <a:t>No right to relief by tenant’s assertion</a:t>
            </a:r>
          </a:p>
          <a:p>
            <a:endParaRPr lang="en-US" dirty="0"/>
          </a:p>
          <a:p>
            <a:r>
              <a:rPr lang="en-US" dirty="0"/>
              <a:t>No right to relief via Tenant’s Petition for Unlawful Exclusion</a:t>
            </a:r>
          </a:p>
          <a:p>
            <a:endParaRPr lang="en-US" dirty="0"/>
          </a:p>
          <a:p>
            <a:r>
              <a:rPr lang="en-US" dirty="0"/>
              <a:t>No legal limit on amount of security deposit</a:t>
            </a:r>
          </a:p>
          <a:p>
            <a:endParaRPr lang="en-US" dirty="0"/>
          </a:p>
          <a:p>
            <a:r>
              <a:rPr lang="en-US" dirty="0"/>
              <a:t>Parties can contractually agree to waive rights and remedies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A6E27-7003-B25A-1C94-0D24D69FA54F}"/>
              </a:ext>
            </a:extLst>
          </p:cNvPr>
          <p:cNvSpPr txBox="1"/>
          <p:nvPr/>
        </p:nvSpPr>
        <p:spPr>
          <a:xfrm>
            <a:off x="6096000" y="1819656"/>
            <a:ext cx="5169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Tenancy IS covered by the VRLTA:</a:t>
            </a:r>
          </a:p>
          <a:p>
            <a:endParaRPr lang="en-US" dirty="0"/>
          </a:p>
          <a:p>
            <a:r>
              <a:rPr lang="en-US" dirty="0"/>
              <a:t>Landlord must obtain court “judgment of possession” to evict (may not conduct a “self-help” eviction</a:t>
            </a:r>
          </a:p>
          <a:p>
            <a:endParaRPr lang="en-US" dirty="0"/>
          </a:p>
          <a:p>
            <a:r>
              <a:rPr lang="en-US" dirty="0"/>
              <a:t>Landlord has specific duties to maintain premises in fit and habitable condition – tenant may withhold rent by filing Tenant’s Assertion</a:t>
            </a:r>
          </a:p>
          <a:p>
            <a:endParaRPr lang="en-US" dirty="0"/>
          </a:p>
          <a:p>
            <a:r>
              <a:rPr lang="en-US" dirty="0"/>
              <a:t>May seek relief via Tenant’s Petition for Unlawful Exclusion</a:t>
            </a:r>
          </a:p>
          <a:p>
            <a:endParaRPr lang="en-US" dirty="0"/>
          </a:p>
          <a:p>
            <a:r>
              <a:rPr lang="en-US" dirty="0"/>
              <a:t>Waiver of certain rights and remedies prohibited (i.e., confession of judgment, security deposit in excess of 2-months rent)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6406BF-9E28-D6A4-6763-E5535D19232F}"/>
              </a:ext>
            </a:extLst>
          </p:cNvPr>
          <p:cNvCxnSpPr/>
          <p:nvPr/>
        </p:nvCxnSpPr>
        <p:spPr>
          <a:xfrm>
            <a:off x="6010656" y="1600200"/>
            <a:ext cx="85344" cy="45994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B926970-931B-F546-F2F4-4997EB1AD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47553"/>
              </p:ext>
            </p:extLst>
          </p:nvPr>
        </p:nvGraphicFramePr>
        <p:xfrm>
          <a:off x="839788" y="111125"/>
          <a:ext cx="9939337" cy="681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7883400" imgH="12329126" progId="Word.Document.12">
                  <p:embed/>
                </p:oleObj>
              </mc:Choice>
              <mc:Fallback>
                <p:oleObj name="Document" r:id="rId2" imgW="17883400" imgH="123291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9788" y="111125"/>
                        <a:ext cx="9939337" cy="681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0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20B3AAF-C129-860F-1115-0F569499F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6090"/>
              </p:ext>
            </p:extLst>
          </p:nvPr>
        </p:nvGraphicFramePr>
        <p:xfrm>
          <a:off x="3386482" y="523875"/>
          <a:ext cx="7534275" cy="58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06" imgH="5810186" progId="AcroExch.Document.2020">
                  <p:embed/>
                </p:oleObj>
              </mc:Choice>
              <mc:Fallback>
                <p:oleObj name="Acrobat Document" r:id="rId2" imgW="7534106" imgH="5810186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86482" y="523875"/>
                        <a:ext cx="7534275" cy="581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80D61-213A-7BD0-7D2B-1E7B6694F2A7}"/>
              </a:ext>
            </a:extLst>
          </p:cNvPr>
          <p:cNvSpPr txBox="1"/>
          <p:nvPr/>
        </p:nvSpPr>
        <p:spPr>
          <a:xfrm>
            <a:off x="594911" y="683046"/>
            <a:ext cx="25779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 illustrative example of a summons for unlawful detainer:</a:t>
            </a:r>
          </a:p>
        </p:txBody>
      </p:sp>
    </p:spTree>
    <p:extLst>
      <p:ext uri="{BB962C8B-B14F-4D97-AF65-F5344CB8AC3E}">
        <p14:creationId xmlns:p14="http://schemas.microsoft.com/office/powerpoint/2010/main" val="415674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FFF1C26-A162-40E7-048C-A3C53BA32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86346"/>
              </p:ext>
            </p:extLst>
          </p:nvPr>
        </p:nvGraphicFramePr>
        <p:xfrm>
          <a:off x="3441566" y="629282"/>
          <a:ext cx="7534275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06" imgH="5819646" progId="AcroExch.Document.2020">
                  <p:embed/>
                </p:oleObj>
              </mc:Choice>
              <mc:Fallback>
                <p:oleObj name="Acrobat Document" r:id="rId2" imgW="7534106" imgH="5819646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1566" y="629282"/>
                        <a:ext cx="7534275" cy="581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5A5A5D-07A9-9F99-8EA3-75BB1EE14028}"/>
              </a:ext>
            </a:extLst>
          </p:cNvPr>
          <p:cNvSpPr txBox="1"/>
          <p:nvPr/>
        </p:nvSpPr>
        <p:spPr>
          <a:xfrm>
            <a:off x="804231" y="727113"/>
            <a:ext cx="2027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Illustrative example of Tenant’s Assertion and Complaint</a:t>
            </a:r>
          </a:p>
        </p:txBody>
      </p:sp>
    </p:spTree>
    <p:extLst>
      <p:ext uri="{BB962C8B-B14F-4D97-AF65-F5344CB8AC3E}">
        <p14:creationId xmlns:p14="http://schemas.microsoft.com/office/powerpoint/2010/main" val="8173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D8D4C-B4CE-19F2-AA1E-571655C676C4}"/>
              </a:ext>
            </a:extLst>
          </p:cNvPr>
          <p:cNvSpPr txBox="1"/>
          <p:nvPr/>
        </p:nvSpPr>
        <p:spPr>
          <a:xfrm>
            <a:off x="2225407" y="1451084"/>
            <a:ext cx="8130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landlord shall not file or maintain an action, including any summons for unlawful detainer, against the tenant in a court of law for any alleged lease violation until he has provided the tenant with the </a:t>
            </a: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statement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of tenant rights and responsibilities.</a:t>
            </a:r>
          </a:p>
          <a:p>
            <a:pPr algn="l" fontAlgn="base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Va. Code 55.1-1204(H)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3C341-3AFD-C075-012F-3CACA1CC4A9C}"/>
              </a:ext>
            </a:extLst>
          </p:cNvPr>
          <p:cNvSpPr txBox="1"/>
          <p:nvPr/>
        </p:nvSpPr>
        <p:spPr>
          <a:xfrm>
            <a:off x="2225407" y="594911"/>
            <a:ext cx="775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Statement of Tenant Rights and Responsibilities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B26A8-7FBA-A090-C7CB-7DD1B09724A7}"/>
              </a:ext>
            </a:extLst>
          </p:cNvPr>
          <p:cNvSpPr txBox="1"/>
          <p:nvPr/>
        </p:nvSpPr>
        <p:spPr>
          <a:xfrm>
            <a:off x="2225407" y="3778786"/>
            <a:ext cx="8251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Statute does not provide remedy for tenant if landlord fails to comply.  </a:t>
            </a:r>
          </a:p>
          <a:p>
            <a:endParaRPr lang="en-US" dirty="0"/>
          </a:p>
          <a:p>
            <a:r>
              <a:rPr lang="en-US" dirty="0"/>
              <a:t>QUESTION:  What is proper remedy?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Continue to allow landlord to provide Statement to tenant?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Dismiss with prejudice?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Dismiss without prejudice?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Can tenant be awarded sanctions/attorney fees?</a:t>
            </a:r>
          </a:p>
        </p:txBody>
      </p:sp>
    </p:spTree>
    <p:extLst>
      <p:ext uri="{BB962C8B-B14F-4D97-AF65-F5344CB8AC3E}">
        <p14:creationId xmlns:p14="http://schemas.microsoft.com/office/powerpoint/2010/main" val="4103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54D2A8-9E14-077E-047E-8B0AD9CC726A}"/>
              </a:ext>
            </a:extLst>
          </p:cNvPr>
          <p:cNvSpPr txBox="1"/>
          <p:nvPr/>
        </p:nvSpPr>
        <p:spPr>
          <a:xfrm>
            <a:off x="1553378" y="837282"/>
            <a:ext cx="9364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all occupants are tenants:</a:t>
            </a:r>
          </a:p>
          <a:p>
            <a:endParaRPr lang="en-US" dirty="0"/>
          </a:p>
          <a:p>
            <a:r>
              <a:rPr lang="en-US" dirty="0"/>
              <a:t>“Tenant” means a person entitled only under the terms of a rental agreement to occupy a dwelling unit to the exclusion of others and includes a roomer. “Tenant” does not include (</a:t>
            </a:r>
            <a:r>
              <a:rPr lang="en-US" dirty="0" err="1"/>
              <a:t>i</a:t>
            </a:r>
            <a:r>
              <a:rPr lang="en-US" dirty="0"/>
              <a:t>) an authorized occupant, (ii) a guest or invitee, or (iii) any person who guarantees or cosigns the payment of the financial obligations of a rental agreement but has no right to occupy a dwelling unit.</a:t>
            </a:r>
          </a:p>
          <a:p>
            <a:endParaRPr lang="en-US" dirty="0"/>
          </a:p>
          <a:p>
            <a:r>
              <a:rPr lang="en-US" dirty="0"/>
              <a:t>Va. Code 55.1-1200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2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408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inherit</vt:lpstr>
      <vt:lpstr>times new roman</vt:lpstr>
      <vt:lpstr>Wingdings</vt:lpstr>
      <vt:lpstr>Office Theme</vt:lpstr>
      <vt:lpstr>Custom</vt:lpstr>
      <vt:lpstr>Adobe Acrobat Document</vt:lpstr>
      <vt:lpstr>Microsoft Word Document</vt:lpstr>
      <vt:lpstr>Landlord/Tenant practice in general district court Judges Paul D. Merullo and Wanda j. Cooper Virginia Beach Bar Association Bench/Bar conference august 15,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Landlord/Tenant practice in general district court Judges Paul D. Merullo and Wanda j. Cooper Virginia Beach Bar Association Bench/Bar conference august 15, 2024</dc:title>
  <dc:creator>Paul Merullo</dc:creator>
  <cp:lastModifiedBy>Paul Merullo</cp:lastModifiedBy>
  <cp:revision>1</cp:revision>
  <dcterms:created xsi:type="dcterms:W3CDTF">2024-08-13T17:31:21Z</dcterms:created>
  <dcterms:modified xsi:type="dcterms:W3CDTF">2024-08-13T19:01:38Z</dcterms:modified>
</cp:coreProperties>
</file>